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Default Extension="mov" ContentType="video/unknown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xls" ContentType="application/vnd.ms-exce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Default Extension="wdp" ContentType="image/vnd.ms-photo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3" r:id="rId7"/>
    <p:sldId id="264" r:id="rId8"/>
    <p:sldId id="265" r:id="rId9"/>
    <p:sldId id="266" r:id="rId10"/>
    <p:sldId id="271" r:id="rId11"/>
    <p:sldId id="272" r:id="rId12"/>
    <p:sldId id="273" r:id="rId13"/>
    <p:sldId id="274" r:id="rId14"/>
    <p:sldId id="275" r:id="rId15"/>
    <p:sldId id="261" r:id="rId16"/>
    <p:sldId id="267" r:id="rId17"/>
    <p:sldId id="276" r:id="rId18"/>
    <p:sldId id="277" r:id="rId19"/>
    <p:sldId id="268" r:id="rId20"/>
    <p:sldId id="269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E8E9E8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49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5132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8642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3944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4848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3918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8686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0850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0613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3100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6974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6185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33FB-8D85-5A40-968E-87F4B63AE5A9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0756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.mov"/><Relationship Id="rId4" Type="http://schemas.openxmlformats.org/officeDocument/2006/relationships/image" Target="../media/image15.png"/><Relationship Id="rId1" Type="http://schemas.openxmlformats.org/officeDocument/2006/relationships/video" Target="../media/media1.mov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8E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uly 20 2015 sst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819"/>
            <a:ext cx="9144000" cy="4756618"/>
          </a:xfrm>
          <a:prstGeom prst="rect">
            <a:avLst/>
          </a:prstGeom>
        </p:spPr>
      </p:pic>
      <p:pic>
        <p:nvPicPr>
          <p:cNvPr id="7" name="Picture 6" descr="ssta color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" y="5521769"/>
            <a:ext cx="3416300" cy="69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6" y="47163"/>
            <a:ext cx="8973114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Cranking up the Heat:</a:t>
            </a:r>
            <a:br>
              <a:rPr lang="en-US" dirty="0" smtClean="0"/>
            </a:br>
            <a:r>
              <a:rPr lang="en-US" sz="2700" dirty="0" smtClean="0"/>
              <a:t>Impacts of the Marine </a:t>
            </a:r>
            <a:r>
              <a:rPr lang="en-US" sz="2700" dirty="0" err="1" smtClean="0"/>
              <a:t>Heatwave</a:t>
            </a:r>
            <a:r>
              <a:rPr lang="en-US" sz="2700" dirty="0" smtClean="0"/>
              <a:t> on Copepod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90644"/>
            <a:ext cx="9304398" cy="84149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Andrew </a:t>
            </a:r>
            <a:r>
              <a:rPr lang="en-US" dirty="0" err="1" smtClean="0">
                <a:solidFill>
                  <a:schemeClr val="tx1"/>
                </a:solidFill>
              </a:rPr>
              <a:t>Leising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NOAA-SWFSC, FATE-FTE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14:imgLayer r:embed="rId5">
                    <a14:imgEffect>
                      <a14:backgroundRemoval t="10000" b="90000" l="5438" r="90000">
                        <a14:foregroundMark x1="21438" y1="58583" x2="21438" y2="58583"/>
                        <a14:foregroundMark x1="2250" y1="70167" x2="2250" y2="70167"/>
                        <a14:foregroundMark x1="26813" y1="77250" x2="26813" y2="77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30354" flipH="1">
            <a:off x="2736170" y="2884331"/>
            <a:ext cx="3137053" cy="2352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1457" y="1580203"/>
            <a:ext cx="398761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Weekly SST anomaly, July 20, 2015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671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does this matter to fisheries?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larval anchov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56" y="559886"/>
            <a:ext cx="3173158" cy="2135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does this matter to fisheries?</a:t>
            </a:r>
            <a:endParaRPr lang="en-US" dirty="0"/>
          </a:p>
        </p:txBody>
      </p:sp>
      <p:grpSp>
        <p:nvGrpSpPr>
          <p:cNvPr id="3" name="Group 591"/>
          <p:cNvGrpSpPr>
            <a:grpSpLocks/>
          </p:cNvGrpSpPr>
          <p:nvPr/>
        </p:nvGrpSpPr>
        <p:grpSpPr bwMode="auto">
          <a:xfrm>
            <a:off x="1646042" y="1417638"/>
            <a:ext cx="440562" cy="622173"/>
            <a:chOff x="3264" y="1200"/>
            <a:chExt cx="576" cy="672"/>
          </a:xfrm>
        </p:grpSpPr>
        <p:grpSp>
          <p:nvGrpSpPr>
            <p:cNvPr id="4" name="Group 592"/>
            <p:cNvGrpSpPr>
              <a:grpSpLocks/>
            </p:cNvGrpSpPr>
            <p:nvPr/>
          </p:nvGrpSpPr>
          <p:grpSpPr bwMode="auto">
            <a:xfrm>
              <a:off x="3262" y="1205"/>
              <a:ext cx="575" cy="673"/>
              <a:chOff x="3982" y="2210"/>
              <a:chExt cx="575" cy="576"/>
            </a:xfrm>
          </p:grpSpPr>
          <p:grpSp>
            <p:nvGrpSpPr>
              <p:cNvPr id="5" name="Group 593"/>
              <p:cNvGrpSpPr>
                <a:grpSpLocks/>
              </p:cNvGrpSpPr>
              <p:nvPr/>
            </p:nvGrpSpPr>
            <p:grpSpPr bwMode="auto">
              <a:xfrm>
                <a:off x="3982" y="2210"/>
                <a:ext cx="575" cy="576"/>
                <a:chOff x="3504" y="1536"/>
                <a:chExt cx="1392" cy="1776"/>
              </a:xfrm>
            </p:grpSpPr>
            <p:grpSp>
              <p:nvGrpSpPr>
                <p:cNvPr id="8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6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rot="10800000">
            <a:off x="2207173" y="1455949"/>
            <a:ext cx="2128345" cy="68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 flipV="1">
            <a:off x="2207174" y="1575877"/>
            <a:ext cx="2128345" cy="368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29562" y="2045366"/>
            <a:ext cx="416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Size matters</a:t>
            </a:r>
            <a:r>
              <a:rPr lang="en-US" dirty="0" smtClean="0"/>
              <a:t>….E rate = </a:t>
            </a:r>
            <a:r>
              <a:rPr lang="en-US" dirty="0" err="1" smtClean="0"/>
              <a:t>π(r</a:t>
            </a:r>
            <a:r>
              <a:rPr lang="en-US" dirty="0" smtClean="0"/>
              <a:t> sin (Φ)</a:t>
            </a:r>
            <a:r>
              <a:rPr lang="en-US" baseline="30000" dirty="0" smtClean="0"/>
              <a:t>2</a:t>
            </a:r>
            <a:r>
              <a:rPr lang="en-US" i="1" dirty="0" smtClean="0"/>
              <a:t>v</a:t>
            </a:r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09310" y="120654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613980" y="1539277"/>
            <a:ext cx="368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Φ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2612392" y="1575876"/>
            <a:ext cx="1723126" cy="1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2480604" y="1727190"/>
            <a:ext cx="26516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06097" y="1472789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1)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larval anchov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56" y="559886"/>
            <a:ext cx="3173158" cy="2135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does this matter to fisheries?</a:t>
            </a:r>
            <a:endParaRPr lang="en-US" dirty="0"/>
          </a:p>
        </p:txBody>
      </p:sp>
      <p:grpSp>
        <p:nvGrpSpPr>
          <p:cNvPr id="3" name="Group 591"/>
          <p:cNvGrpSpPr>
            <a:grpSpLocks/>
          </p:cNvGrpSpPr>
          <p:nvPr/>
        </p:nvGrpSpPr>
        <p:grpSpPr bwMode="auto">
          <a:xfrm>
            <a:off x="1646042" y="1417638"/>
            <a:ext cx="440562" cy="622173"/>
            <a:chOff x="3264" y="1200"/>
            <a:chExt cx="576" cy="672"/>
          </a:xfrm>
        </p:grpSpPr>
        <p:grpSp>
          <p:nvGrpSpPr>
            <p:cNvPr id="4" name="Group 592"/>
            <p:cNvGrpSpPr>
              <a:grpSpLocks/>
            </p:cNvGrpSpPr>
            <p:nvPr/>
          </p:nvGrpSpPr>
          <p:grpSpPr bwMode="auto">
            <a:xfrm>
              <a:off x="3262" y="1205"/>
              <a:ext cx="575" cy="673"/>
              <a:chOff x="3982" y="2210"/>
              <a:chExt cx="575" cy="576"/>
            </a:xfrm>
          </p:grpSpPr>
          <p:grpSp>
            <p:nvGrpSpPr>
              <p:cNvPr id="5" name="Group 593"/>
              <p:cNvGrpSpPr>
                <a:grpSpLocks/>
              </p:cNvGrpSpPr>
              <p:nvPr/>
            </p:nvGrpSpPr>
            <p:grpSpPr bwMode="auto">
              <a:xfrm>
                <a:off x="3982" y="2210"/>
                <a:ext cx="575" cy="576"/>
                <a:chOff x="3504" y="1536"/>
                <a:chExt cx="1392" cy="1776"/>
              </a:xfrm>
            </p:grpSpPr>
            <p:grpSp>
              <p:nvGrpSpPr>
                <p:cNvPr id="8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6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rot="10800000">
            <a:off x="2207173" y="1455949"/>
            <a:ext cx="2128345" cy="68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 flipV="1">
            <a:off x="2207174" y="1575877"/>
            <a:ext cx="2128345" cy="368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29562" y="2045366"/>
            <a:ext cx="416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Size matters</a:t>
            </a:r>
            <a:r>
              <a:rPr lang="en-US" dirty="0" smtClean="0"/>
              <a:t>….E rate = </a:t>
            </a:r>
            <a:r>
              <a:rPr lang="en-US" dirty="0" err="1" smtClean="0"/>
              <a:t>π(r</a:t>
            </a:r>
            <a:r>
              <a:rPr lang="en-US" dirty="0" smtClean="0"/>
              <a:t> sin (Φ)</a:t>
            </a:r>
            <a:r>
              <a:rPr lang="en-US" baseline="30000" dirty="0" smtClean="0"/>
              <a:t>2</a:t>
            </a:r>
            <a:r>
              <a:rPr lang="en-US" i="1" dirty="0" smtClean="0"/>
              <a:t>v</a:t>
            </a:r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09310" y="120654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613980" y="1539277"/>
            <a:ext cx="368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Φ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2612392" y="1575876"/>
            <a:ext cx="1723126" cy="1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2480604" y="1727190"/>
            <a:ext cx="26516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591"/>
          <p:cNvGrpSpPr>
            <a:grpSpLocks/>
          </p:cNvGrpSpPr>
          <p:nvPr/>
        </p:nvGrpSpPr>
        <p:grpSpPr bwMode="auto">
          <a:xfrm>
            <a:off x="2657637" y="2994969"/>
            <a:ext cx="1176655" cy="629580"/>
            <a:chOff x="3264" y="1200"/>
            <a:chExt cx="576" cy="672"/>
          </a:xfrm>
        </p:grpSpPr>
        <p:grpSp>
          <p:nvGrpSpPr>
            <p:cNvPr id="30" name="Group 592"/>
            <p:cNvGrpSpPr>
              <a:grpSpLocks/>
            </p:cNvGrpSpPr>
            <p:nvPr/>
          </p:nvGrpSpPr>
          <p:grpSpPr bwMode="auto">
            <a:xfrm>
              <a:off x="3262" y="1207"/>
              <a:ext cx="575" cy="673"/>
              <a:chOff x="3982" y="2212"/>
              <a:chExt cx="575" cy="576"/>
            </a:xfrm>
          </p:grpSpPr>
          <p:grpSp>
            <p:nvGrpSpPr>
              <p:cNvPr id="32" name="Group 593"/>
              <p:cNvGrpSpPr>
                <a:grpSpLocks/>
              </p:cNvGrpSpPr>
              <p:nvPr/>
            </p:nvGrpSpPr>
            <p:grpSpPr bwMode="auto">
              <a:xfrm>
                <a:off x="3982" y="2212"/>
                <a:ext cx="575" cy="576"/>
                <a:chOff x="3504" y="1536"/>
                <a:chExt cx="1392" cy="1776"/>
              </a:xfrm>
            </p:grpSpPr>
            <p:grpSp>
              <p:nvGrpSpPr>
                <p:cNvPr id="37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51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0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591"/>
          <p:cNvGrpSpPr>
            <a:grpSpLocks/>
          </p:cNvGrpSpPr>
          <p:nvPr/>
        </p:nvGrpSpPr>
        <p:grpSpPr bwMode="auto">
          <a:xfrm>
            <a:off x="5233168" y="2992830"/>
            <a:ext cx="440562" cy="622173"/>
            <a:chOff x="3264" y="1200"/>
            <a:chExt cx="576" cy="672"/>
          </a:xfrm>
        </p:grpSpPr>
        <p:grpSp>
          <p:nvGrpSpPr>
            <p:cNvPr id="43" name="Group 592"/>
            <p:cNvGrpSpPr>
              <a:grpSpLocks/>
            </p:cNvGrpSpPr>
            <p:nvPr/>
          </p:nvGrpSpPr>
          <p:grpSpPr bwMode="auto">
            <a:xfrm>
              <a:off x="3262" y="1207"/>
              <a:ext cx="575" cy="673"/>
              <a:chOff x="3982" y="2212"/>
              <a:chExt cx="575" cy="576"/>
            </a:xfrm>
          </p:grpSpPr>
          <p:grpSp>
            <p:nvGrpSpPr>
              <p:cNvPr id="49" name="Group 593"/>
              <p:cNvGrpSpPr>
                <a:grpSpLocks/>
              </p:cNvGrpSpPr>
              <p:nvPr/>
            </p:nvGrpSpPr>
            <p:grpSpPr bwMode="auto">
              <a:xfrm>
                <a:off x="3982" y="2212"/>
                <a:ext cx="575" cy="576"/>
                <a:chOff x="3504" y="1536"/>
                <a:chExt cx="1392" cy="1776"/>
              </a:xfrm>
            </p:grpSpPr>
            <p:grpSp>
              <p:nvGrpSpPr>
                <p:cNvPr id="64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76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9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831718" y="3908266"/>
            <a:ext cx="753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But quality also important</a:t>
            </a:r>
            <a:r>
              <a:rPr lang="en-US" dirty="0" smtClean="0"/>
              <a:t>….Fat, lipid rich better than thin, skinny prey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06097" y="1472789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1)</a:t>
            </a:r>
            <a:endParaRPr lang="en-US" sz="3200" dirty="0"/>
          </a:p>
        </p:txBody>
      </p:sp>
      <p:sp>
        <p:nvSpPr>
          <p:cNvPr id="91" name="TextBox 90"/>
          <p:cNvSpPr txBox="1"/>
          <p:nvPr/>
        </p:nvSpPr>
        <p:spPr>
          <a:xfrm>
            <a:off x="606097" y="3066673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2)</a:t>
            </a:r>
            <a:endParaRPr 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larval anchov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56" y="559886"/>
            <a:ext cx="3173158" cy="2135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does this matter to fisheries?</a:t>
            </a:r>
            <a:endParaRPr lang="en-US" dirty="0"/>
          </a:p>
        </p:txBody>
      </p:sp>
      <p:grpSp>
        <p:nvGrpSpPr>
          <p:cNvPr id="3" name="Group 591"/>
          <p:cNvGrpSpPr>
            <a:grpSpLocks/>
          </p:cNvGrpSpPr>
          <p:nvPr/>
        </p:nvGrpSpPr>
        <p:grpSpPr bwMode="auto">
          <a:xfrm>
            <a:off x="1646042" y="1417638"/>
            <a:ext cx="440562" cy="622173"/>
            <a:chOff x="3264" y="1200"/>
            <a:chExt cx="576" cy="672"/>
          </a:xfrm>
        </p:grpSpPr>
        <p:grpSp>
          <p:nvGrpSpPr>
            <p:cNvPr id="4" name="Group 592"/>
            <p:cNvGrpSpPr>
              <a:grpSpLocks/>
            </p:cNvGrpSpPr>
            <p:nvPr/>
          </p:nvGrpSpPr>
          <p:grpSpPr bwMode="auto">
            <a:xfrm>
              <a:off x="3262" y="1205"/>
              <a:ext cx="575" cy="673"/>
              <a:chOff x="3982" y="2210"/>
              <a:chExt cx="575" cy="576"/>
            </a:xfrm>
          </p:grpSpPr>
          <p:grpSp>
            <p:nvGrpSpPr>
              <p:cNvPr id="5" name="Group 593"/>
              <p:cNvGrpSpPr>
                <a:grpSpLocks/>
              </p:cNvGrpSpPr>
              <p:nvPr/>
            </p:nvGrpSpPr>
            <p:grpSpPr bwMode="auto">
              <a:xfrm>
                <a:off x="3982" y="2210"/>
                <a:ext cx="575" cy="576"/>
                <a:chOff x="3504" y="1536"/>
                <a:chExt cx="1392" cy="1776"/>
              </a:xfrm>
            </p:grpSpPr>
            <p:grpSp>
              <p:nvGrpSpPr>
                <p:cNvPr id="8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6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rot="10800000">
            <a:off x="2207173" y="1455949"/>
            <a:ext cx="2128345" cy="68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 flipV="1">
            <a:off x="2207174" y="1575877"/>
            <a:ext cx="2128345" cy="368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29562" y="2045366"/>
            <a:ext cx="416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Size matters</a:t>
            </a:r>
            <a:r>
              <a:rPr lang="en-US" dirty="0" smtClean="0"/>
              <a:t>….E rate = </a:t>
            </a:r>
            <a:r>
              <a:rPr lang="en-US" dirty="0" err="1" smtClean="0"/>
              <a:t>π(r</a:t>
            </a:r>
            <a:r>
              <a:rPr lang="en-US" dirty="0" smtClean="0"/>
              <a:t> sin (Φ)</a:t>
            </a:r>
            <a:r>
              <a:rPr lang="en-US" baseline="30000" dirty="0" smtClean="0"/>
              <a:t>2</a:t>
            </a:r>
            <a:r>
              <a:rPr lang="en-US" i="1" dirty="0" smtClean="0"/>
              <a:t>v</a:t>
            </a:r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09310" y="120654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613980" y="1539277"/>
            <a:ext cx="368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Φ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2612392" y="1575876"/>
            <a:ext cx="1723126" cy="1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2480604" y="1727190"/>
            <a:ext cx="26516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591"/>
          <p:cNvGrpSpPr>
            <a:grpSpLocks/>
          </p:cNvGrpSpPr>
          <p:nvPr/>
        </p:nvGrpSpPr>
        <p:grpSpPr bwMode="auto">
          <a:xfrm>
            <a:off x="2657637" y="2994969"/>
            <a:ext cx="1176655" cy="629580"/>
            <a:chOff x="3264" y="1200"/>
            <a:chExt cx="576" cy="672"/>
          </a:xfrm>
        </p:grpSpPr>
        <p:grpSp>
          <p:nvGrpSpPr>
            <p:cNvPr id="30" name="Group 592"/>
            <p:cNvGrpSpPr>
              <a:grpSpLocks/>
            </p:cNvGrpSpPr>
            <p:nvPr/>
          </p:nvGrpSpPr>
          <p:grpSpPr bwMode="auto">
            <a:xfrm>
              <a:off x="3262" y="1207"/>
              <a:ext cx="575" cy="673"/>
              <a:chOff x="3982" y="2212"/>
              <a:chExt cx="575" cy="576"/>
            </a:xfrm>
          </p:grpSpPr>
          <p:grpSp>
            <p:nvGrpSpPr>
              <p:cNvPr id="32" name="Group 593"/>
              <p:cNvGrpSpPr>
                <a:grpSpLocks/>
              </p:cNvGrpSpPr>
              <p:nvPr/>
            </p:nvGrpSpPr>
            <p:grpSpPr bwMode="auto">
              <a:xfrm>
                <a:off x="3982" y="2212"/>
                <a:ext cx="575" cy="576"/>
                <a:chOff x="3504" y="1536"/>
                <a:chExt cx="1392" cy="1776"/>
              </a:xfrm>
            </p:grpSpPr>
            <p:grpSp>
              <p:nvGrpSpPr>
                <p:cNvPr id="37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51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0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591"/>
          <p:cNvGrpSpPr>
            <a:grpSpLocks/>
          </p:cNvGrpSpPr>
          <p:nvPr/>
        </p:nvGrpSpPr>
        <p:grpSpPr bwMode="auto">
          <a:xfrm>
            <a:off x="5233168" y="2992830"/>
            <a:ext cx="440562" cy="622173"/>
            <a:chOff x="3264" y="1200"/>
            <a:chExt cx="576" cy="672"/>
          </a:xfrm>
        </p:grpSpPr>
        <p:grpSp>
          <p:nvGrpSpPr>
            <p:cNvPr id="43" name="Group 592"/>
            <p:cNvGrpSpPr>
              <a:grpSpLocks/>
            </p:cNvGrpSpPr>
            <p:nvPr/>
          </p:nvGrpSpPr>
          <p:grpSpPr bwMode="auto">
            <a:xfrm>
              <a:off x="3262" y="1207"/>
              <a:ext cx="575" cy="673"/>
              <a:chOff x="3982" y="2212"/>
              <a:chExt cx="575" cy="576"/>
            </a:xfrm>
          </p:grpSpPr>
          <p:grpSp>
            <p:nvGrpSpPr>
              <p:cNvPr id="49" name="Group 593"/>
              <p:cNvGrpSpPr>
                <a:grpSpLocks/>
              </p:cNvGrpSpPr>
              <p:nvPr/>
            </p:nvGrpSpPr>
            <p:grpSpPr bwMode="auto">
              <a:xfrm>
                <a:off x="3982" y="2212"/>
                <a:ext cx="575" cy="576"/>
                <a:chOff x="3504" y="1536"/>
                <a:chExt cx="1392" cy="1776"/>
              </a:xfrm>
            </p:grpSpPr>
            <p:grpSp>
              <p:nvGrpSpPr>
                <p:cNvPr id="64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76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9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06097" y="1472789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1)</a:t>
            </a:r>
            <a:endParaRPr lang="en-US" sz="3200" dirty="0"/>
          </a:p>
        </p:txBody>
      </p:sp>
      <p:sp>
        <p:nvSpPr>
          <p:cNvPr id="91" name="TextBox 90"/>
          <p:cNvSpPr txBox="1"/>
          <p:nvPr/>
        </p:nvSpPr>
        <p:spPr>
          <a:xfrm>
            <a:off x="606097" y="3066673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2)</a:t>
            </a:r>
            <a:endParaRPr lang="en-US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606097" y="4906879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3)</a:t>
            </a:r>
            <a:endParaRPr lang="en-US" sz="3200" dirty="0"/>
          </a:p>
        </p:txBody>
      </p:sp>
      <p:grpSp>
        <p:nvGrpSpPr>
          <p:cNvPr id="65" name="Group 591"/>
          <p:cNvGrpSpPr>
            <a:grpSpLocks/>
          </p:cNvGrpSpPr>
          <p:nvPr/>
        </p:nvGrpSpPr>
        <p:grpSpPr bwMode="auto">
          <a:xfrm rot="1826668">
            <a:off x="1939749" y="5130084"/>
            <a:ext cx="754306" cy="546478"/>
            <a:chOff x="3264" y="1200"/>
            <a:chExt cx="576" cy="672"/>
          </a:xfrm>
        </p:grpSpPr>
        <p:grpSp>
          <p:nvGrpSpPr>
            <p:cNvPr id="68" name="Group 592"/>
            <p:cNvGrpSpPr>
              <a:grpSpLocks/>
            </p:cNvGrpSpPr>
            <p:nvPr/>
          </p:nvGrpSpPr>
          <p:grpSpPr bwMode="auto">
            <a:xfrm>
              <a:off x="3262" y="1209"/>
              <a:ext cx="575" cy="673"/>
              <a:chOff x="3982" y="2214"/>
              <a:chExt cx="575" cy="576"/>
            </a:xfrm>
          </p:grpSpPr>
          <p:grpSp>
            <p:nvGrpSpPr>
              <p:cNvPr id="74" name="Group 593"/>
              <p:cNvGrpSpPr>
                <a:grpSpLocks/>
              </p:cNvGrpSpPr>
              <p:nvPr/>
            </p:nvGrpSpPr>
            <p:grpSpPr bwMode="auto">
              <a:xfrm>
                <a:off x="3982" y="2214"/>
                <a:ext cx="575" cy="576"/>
                <a:chOff x="3504" y="1536"/>
                <a:chExt cx="1392" cy="1776"/>
              </a:xfrm>
            </p:grpSpPr>
            <p:grpSp>
              <p:nvGrpSpPr>
                <p:cNvPr id="93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05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8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4" name="Group 591"/>
          <p:cNvGrpSpPr>
            <a:grpSpLocks/>
          </p:cNvGrpSpPr>
          <p:nvPr/>
        </p:nvGrpSpPr>
        <p:grpSpPr bwMode="auto">
          <a:xfrm>
            <a:off x="2878812" y="5485039"/>
            <a:ext cx="440562" cy="622173"/>
            <a:chOff x="3264" y="1200"/>
            <a:chExt cx="576" cy="672"/>
          </a:xfrm>
        </p:grpSpPr>
        <p:grpSp>
          <p:nvGrpSpPr>
            <p:cNvPr id="97" name="Group 592"/>
            <p:cNvGrpSpPr>
              <a:grpSpLocks/>
            </p:cNvGrpSpPr>
            <p:nvPr/>
          </p:nvGrpSpPr>
          <p:grpSpPr bwMode="auto">
            <a:xfrm>
              <a:off x="3262" y="1209"/>
              <a:ext cx="575" cy="673"/>
              <a:chOff x="3982" y="2214"/>
              <a:chExt cx="575" cy="576"/>
            </a:xfrm>
          </p:grpSpPr>
          <p:grpSp>
            <p:nvGrpSpPr>
              <p:cNvPr id="103" name="Group 593"/>
              <p:cNvGrpSpPr>
                <a:grpSpLocks/>
              </p:cNvGrpSpPr>
              <p:nvPr/>
            </p:nvGrpSpPr>
            <p:grpSpPr bwMode="auto">
              <a:xfrm>
                <a:off x="3982" y="2214"/>
                <a:ext cx="575" cy="576"/>
                <a:chOff x="3504" y="1536"/>
                <a:chExt cx="1392" cy="1776"/>
              </a:xfrm>
            </p:grpSpPr>
            <p:grpSp>
              <p:nvGrpSpPr>
                <p:cNvPr id="118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30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9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0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591"/>
          <p:cNvGrpSpPr>
            <a:grpSpLocks/>
          </p:cNvGrpSpPr>
          <p:nvPr/>
        </p:nvGrpSpPr>
        <p:grpSpPr bwMode="auto">
          <a:xfrm rot="20436956">
            <a:off x="3442074" y="5255261"/>
            <a:ext cx="440562" cy="622173"/>
            <a:chOff x="3264" y="1200"/>
            <a:chExt cx="576" cy="672"/>
          </a:xfrm>
        </p:grpSpPr>
        <p:grpSp>
          <p:nvGrpSpPr>
            <p:cNvPr id="122" name="Group 592"/>
            <p:cNvGrpSpPr>
              <a:grpSpLocks/>
            </p:cNvGrpSpPr>
            <p:nvPr/>
          </p:nvGrpSpPr>
          <p:grpSpPr bwMode="auto">
            <a:xfrm>
              <a:off x="3262" y="1209"/>
              <a:ext cx="575" cy="673"/>
              <a:chOff x="3982" y="2214"/>
              <a:chExt cx="575" cy="576"/>
            </a:xfrm>
          </p:grpSpPr>
          <p:grpSp>
            <p:nvGrpSpPr>
              <p:cNvPr id="128" name="Group 593"/>
              <p:cNvGrpSpPr>
                <a:grpSpLocks/>
              </p:cNvGrpSpPr>
              <p:nvPr/>
            </p:nvGrpSpPr>
            <p:grpSpPr bwMode="auto">
              <a:xfrm>
                <a:off x="3982" y="2214"/>
                <a:ext cx="575" cy="576"/>
                <a:chOff x="3504" y="1536"/>
                <a:chExt cx="1392" cy="1776"/>
              </a:xfrm>
            </p:grpSpPr>
            <p:grpSp>
              <p:nvGrpSpPr>
                <p:cNvPr id="143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55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4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8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5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3246297" y="6200368"/>
            <a:ext cx="24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Timing is everything</a:t>
            </a:r>
            <a:endParaRPr lang="en-US" b="1" dirty="0"/>
          </a:p>
        </p:txBody>
      </p:sp>
      <p:sp>
        <p:nvSpPr>
          <p:cNvPr id="170" name="Freeform 169"/>
          <p:cNvSpPr/>
          <p:nvPr/>
        </p:nvSpPr>
        <p:spPr>
          <a:xfrm>
            <a:off x="5979754" y="4900542"/>
            <a:ext cx="2407785" cy="1887981"/>
          </a:xfrm>
          <a:custGeom>
            <a:avLst/>
            <a:gdLst>
              <a:gd name="connsiteX0" fmla="*/ 11143 w 2407785"/>
              <a:gd name="connsiteY0" fmla="*/ 4286 h 1887981"/>
              <a:gd name="connsiteX1" fmla="*/ 125005 w 2407785"/>
              <a:gd name="connsiteY1" fmla="*/ 48079 h 1887981"/>
              <a:gd name="connsiteX2" fmla="*/ 151280 w 2407785"/>
              <a:gd name="connsiteY2" fmla="*/ 56837 h 1887981"/>
              <a:gd name="connsiteX3" fmla="*/ 186315 w 2407785"/>
              <a:gd name="connsiteY3" fmla="*/ 65596 h 1887981"/>
              <a:gd name="connsiteX4" fmla="*/ 221349 w 2407785"/>
              <a:gd name="connsiteY4" fmla="*/ 83113 h 1887981"/>
              <a:gd name="connsiteX5" fmla="*/ 247625 w 2407785"/>
              <a:gd name="connsiteY5" fmla="*/ 91872 h 1887981"/>
              <a:gd name="connsiteX6" fmla="*/ 291418 w 2407785"/>
              <a:gd name="connsiteY6" fmla="*/ 126906 h 1887981"/>
              <a:gd name="connsiteX7" fmla="*/ 308936 w 2407785"/>
              <a:gd name="connsiteY7" fmla="*/ 144424 h 1887981"/>
              <a:gd name="connsiteX8" fmla="*/ 352729 w 2407785"/>
              <a:gd name="connsiteY8" fmla="*/ 205734 h 1887981"/>
              <a:gd name="connsiteX9" fmla="*/ 361487 w 2407785"/>
              <a:gd name="connsiteY9" fmla="*/ 258286 h 1887981"/>
              <a:gd name="connsiteX10" fmla="*/ 370246 w 2407785"/>
              <a:gd name="connsiteY10" fmla="*/ 302079 h 1887981"/>
              <a:gd name="connsiteX11" fmla="*/ 492867 w 2407785"/>
              <a:gd name="connsiteY11" fmla="*/ 267044 h 1887981"/>
              <a:gd name="connsiteX12" fmla="*/ 519143 w 2407785"/>
              <a:gd name="connsiteY12" fmla="*/ 258286 h 1887981"/>
              <a:gd name="connsiteX13" fmla="*/ 571694 w 2407785"/>
              <a:gd name="connsiteY13" fmla="*/ 267044 h 1887981"/>
              <a:gd name="connsiteX14" fmla="*/ 641763 w 2407785"/>
              <a:gd name="connsiteY14" fmla="*/ 275803 h 1887981"/>
              <a:gd name="connsiteX15" fmla="*/ 668039 w 2407785"/>
              <a:gd name="connsiteY15" fmla="*/ 284561 h 1887981"/>
              <a:gd name="connsiteX16" fmla="*/ 703074 w 2407785"/>
              <a:gd name="connsiteY16" fmla="*/ 293320 h 1887981"/>
              <a:gd name="connsiteX17" fmla="*/ 860729 w 2407785"/>
              <a:gd name="connsiteY17" fmla="*/ 284561 h 1887981"/>
              <a:gd name="connsiteX18" fmla="*/ 930798 w 2407785"/>
              <a:gd name="connsiteY18" fmla="*/ 267044 h 1887981"/>
              <a:gd name="connsiteX19" fmla="*/ 1000867 w 2407785"/>
              <a:gd name="connsiteY19" fmla="*/ 249527 h 1887981"/>
              <a:gd name="connsiteX20" fmla="*/ 1035901 w 2407785"/>
              <a:gd name="connsiteY20" fmla="*/ 232010 h 1887981"/>
              <a:gd name="connsiteX21" fmla="*/ 1053418 w 2407785"/>
              <a:gd name="connsiteY21" fmla="*/ 214492 h 1887981"/>
              <a:gd name="connsiteX22" fmla="*/ 1097212 w 2407785"/>
              <a:gd name="connsiteY22" fmla="*/ 205734 h 1887981"/>
              <a:gd name="connsiteX23" fmla="*/ 1211074 w 2407785"/>
              <a:gd name="connsiteY23" fmla="*/ 188217 h 1887981"/>
              <a:gd name="connsiteX24" fmla="*/ 1333694 w 2407785"/>
              <a:gd name="connsiteY24" fmla="*/ 161941 h 1887981"/>
              <a:gd name="connsiteX25" fmla="*/ 1412522 w 2407785"/>
              <a:gd name="connsiteY25" fmla="*/ 144424 h 1887981"/>
              <a:gd name="connsiteX26" fmla="*/ 1456315 w 2407785"/>
              <a:gd name="connsiteY26" fmla="*/ 135665 h 1887981"/>
              <a:gd name="connsiteX27" fmla="*/ 1500108 w 2407785"/>
              <a:gd name="connsiteY27" fmla="*/ 144424 h 1887981"/>
              <a:gd name="connsiteX28" fmla="*/ 1526384 w 2407785"/>
              <a:gd name="connsiteY28" fmla="*/ 153182 h 1887981"/>
              <a:gd name="connsiteX29" fmla="*/ 1605212 w 2407785"/>
              <a:gd name="connsiteY29" fmla="*/ 161941 h 1887981"/>
              <a:gd name="connsiteX30" fmla="*/ 1692798 w 2407785"/>
              <a:gd name="connsiteY30" fmla="*/ 179458 h 1887981"/>
              <a:gd name="connsiteX31" fmla="*/ 1771625 w 2407785"/>
              <a:gd name="connsiteY31" fmla="*/ 170699 h 1887981"/>
              <a:gd name="connsiteX32" fmla="*/ 1973074 w 2407785"/>
              <a:gd name="connsiteY32" fmla="*/ 188217 h 1887981"/>
              <a:gd name="connsiteX33" fmla="*/ 2025625 w 2407785"/>
              <a:gd name="connsiteY33" fmla="*/ 170699 h 1887981"/>
              <a:gd name="connsiteX34" fmla="*/ 2069418 w 2407785"/>
              <a:gd name="connsiteY34" fmla="*/ 153182 h 1887981"/>
              <a:gd name="connsiteX35" fmla="*/ 2157005 w 2407785"/>
              <a:gd name="connsiteY35" fmla="*/ 135665 h 1887981"/>
              <a:gd name="connsiteX36" fmla="*/ 2209556 w 2407785"/>
              <a:gd name="connsiteY36" fmla="*/ 109389 h 1887981"/>
              <a:gd name="connsiteX37" fmla="*/ 2270867 w 2407785"/>
              <a:gd name="connsiteY37" fmla="*/ 118148 h 1887981"/>
              <a:gd name="connsiteX38" fmla="*/ 2340936 w 2407785"/>
              <a:gd name="connsiteY38" fmla="*/ 126906 h 1887981"/>
              <a:gd name="connsiteX39" fmla="*/ 2358453 w 2407785"/>
              <a:gd name="connsiteY39" fmla="*/ 144424 h 1887981"/>
              <a:gd name="connsiteX40" fmla="*/ 2384729 w 2407785"/>
              <a:gd name="connsiteY40" fmla="*/ 153182 h 1887981"/>
              <a:gd name="connsiteX41" fmla="*/ 2393487 w 2407785"/>
              <a:gd name="connsiteY41" fmla="*/ 188217 h 1887981"/>
              <a:gd name="connsiteX42" fmla="*/ 2367212 w 2407785"/>
              <a:gd name="connsiteY42" fmla="*/ 240768 h 1887981"/>
              <a:gd name="connsiteX43" fmla="*/ 2332177 w 2407785"/>
              <a:gd name="connsiteY43" fmla="*/ 249527 h 1887981"/>
              <a:gd name="connsiteX44" fmla="*/ 2270867 w 2407785"/>
              <a:gd name="connsiteY44" fmla="*/ 267044 h 1887981"/>
              <a:gd name="connsiteX45" fmla="*/ 2209556 w 2407785"/>
              <a:gd name="connsiteY45" fmla="*/ 275803 h 1887981"/>
              <a:gd name="connsiteX46" fmla="*/ 2148246 w 2407785"/>
              <a:gd name="connsiteY46" fmla="*/ 267044 h 1887981"/>
              <a:gd name="connsiteX47" fmla="*/ 2086936 w 2407785"/>
              <a:gd name="connsiteY47" fmla="*/ 249527 h 1887981"/>
              <a:gd name="connsiteX48" fmla="*/ 1876729 w 2407785"/>
              <a:gd name="connsiteY48" fmla="*/ 258286 h 1887981"/>
              <a:gd name="connsiteX49" fmla="*/ 1771625 w 2407785"/>
              <a:gd name="connsiteY49" fmla="*/ 275803 h 1887981"/>
              <a:gd name="connsiteX50" fmla="*/ 1710315 w 2407785"/>
              <a:gd name="connsiteY50" fmla="*/ 284561 h 1887981"/>
              <a:gd name="connsiteX51" fmla="*/ 1561418 w 2407785"/>
              <a:gd name="connsiteY51" fmla="*/ 284561 h 1887981"/>
              <a:gd name="connsiteX52" fmla="*/ 1500108 w 2407785"/>
              <a:gd name="connsiteY52" fmla="*/ 302079 h 1887981"/>
              <a:gd name="connsiteX53" fmla="*/ 1272384 w 2407785"/>
              <a:gd name="connsiteY53" fmla="*/ 302079 h 1887981"/>
              <a:gd name="connsiteX54" fmla="*/ 1141005 w 2407785"/>
              <a:gd name="connsiteY54" fmla="*/ 310837 h 1887981"/>
              <a:gd name="connsiteX55" fmla="*/ 1088453 w 2407785"/>
              <a:gd name="connsiteY55" fmla="*/ 328355 h 1887981"/>
              <a:gd name="connsiteX56" fmla="*/ 1062177 w 2407785"/>
              <a:gd name="connsiteY56" fmla="*/ 337113 h 1887981"/>
              <a:gd name="connsiteX57" fmla="*/ 1027143 w 2407785"/>
              <a:gd name="connsiteY57" fmla="*/ 354630 h 1887981"/>
              <a:gd name="connsiteX58" fmla="*/ 1000867 w 2407785"/>
              <a:gd name="connsiteY58" fmla="*/ 372148 h 1887981"/>
              <a:gd name="connsiteX59" fmla="*/ 974591 w 2407785"/>
              <a:gd name="connsiteY59" fmla="*/ 380906 h 1887981"/>
              <a:gd name="connsiteX60" fmla="*/ 887005 w 2407785"/>
              <a:gd name="connsiteY60" fmla="*/ 407182 h 1887981"/>
              <a:gd name="connsiteX61" fmla="*/ 860729 w 2407785"/>
              <a:gd name="connsiteY61" fmla="*/ 424699 h 1887981"/>
              <a:gd name="connsiteX62" fmla="*/ 825694 w 2407785"/>
              <a:gd name="connsiteY62" fmla="*/ 433458 h 1887981"/>
              <a:gd name="connsiteX63" fmla="*/ 773143 w 2407785"/>
              <a:gd name="connsiteY63" fmla="*/ 477251 h 1887981"/>
              <a:gd name="connsiteX64" fmla="*/ 738108 w 2407785"/>
              <a:gd name="connsiteY64" fmla="*/ 512286 h 1887981"/>
              <a:gd name="connsiteX65" fmla="*/ 711832 w 2407785"/>
              <a:gd name="connsiteY65" fmla="*/ 529803 h 1887981"/>
              <a:gd name="connsiteX66" fmla="*/ 685556 w 2407785"/>
              <a:gd name="connsiteY66" fmla="*/ 556079 h 1887981"/>
              <a:gd name="connsiteX67" fmla="*/ 633005 w 2407785"/>
              <a:gd name="connsiteY67" fmla="*/ 573596 h 1887981"/>
              <a:gd name="connsiteX68" fmla="*/ 641763 w 2407785"/>
              <a:gd name="connsiteY68" fmla="*/ 599872 h 1887981"/>
              <a:gd name="connsiteX69" fmla="*/ 720591 w 2407785"/>
              <a:gd name="connsiteY69" fmla="*/ 661182 h 1887981"/>
              <a:gd name="connsiteX70" fmla="*/ 746867 w 2407785"/>
              <a:gd name="connsiteY70" fmla="*/ 669941 h 1887981"/>
              <a:gd name="connsiteX71" fmla="*/ 799418 w 2407785"/>
              <a:gd name="connsiteY71" fmla="*/ 704975 h 1887981"/>
              <a:gd name="connsiteX72" fmla="*/ 825694 w 2407785"/>
              <a:gd name="connsiteY72" fmla="*/ 722492 h 1887981"/>
              <a:gd name="connsiteX73" fmla="*/ 860729 w 2407785"/>
              <a:gd name="connsiteY73" fmla="*/ 731251 h 1887981"/>
              <a:gd name="connsiteX74" fmla="*/ 887005 w 2407785"/>
              <a:gd name="connsiteY74" fmla="*/ 783803 h 1887981"/>
              <a:gd name="connsiteX75" fmla="*/ 930798 w 2407785"/>
              <a:gd name="connsiteY75" fmla="*/ 836355 h 1887981"/>
              <a:gd name="connsiteX76" fmla="*/ 948315 w 2407785"/>
              <a:gd name="connsiteY76" fmla="*/ 888906 h 1887981"/>
              <a:gd name="connsiteX77" fmla="*/ 957074 w 2407785"/>
              <a:gd name="connsiteY77" fmla="*/ 967734 h 1887981"/>
              <a:gd name="connsiteX78" fmla="*/ 983349 w 2407785"/>
              <a:gd name="connsiteY78" fmla="*/ 985251 h 1887981"/>
              <a:gd name="connsiteX79" fmla="*/ 1000867 w 2407785"/>
              <a:gd name="connsiteY79" fmla="*/ 1002768 h 1887981"/>
              <a:gd name="connsiteX80" fmla="*/ 1070936 w 2407785"/>
              <a:gd name="connsiteY80" fmla="*/ 1011527 h 1887981"/>
              <a:gd name="connsiteX81" fmla="*/ 1123487 w 2407785"/>
              <a:gd name="connsiteY81" fmla="*/ 1020286 h 1887981"/>
              <a:gd name="connsiteX82" fmla="*/ 1193556 w 2407785"/>
              <a:gd name="connsiteY82" fmla="*/ 1020286 h 1887981"/>
              <a:gd name="connsiteX83" fmla="*/ 1219832 w 2407785"/>
              <a:gd name="connsiteY83" fmla="*/ 1011527 h 1887981"/>
              <a:gd name="connsiteX84" fmla="*/ 1281143 w 2407785"/>
              <a:gd name="connsiteY84" fmla="*/ 1002768 h 1887981"/>
              <a:gd name="connsiteX85" fmla="*/ 1351212 w 2407785"/>
              <a:gd name="connsiteY85" fmla="*/ 1011527 h 1887981"/>
              <a:gd name="connsiteX86" fmla="*/ 1403763 w 2407785"/>
              <a:gd name="connsiteY86" fmla="*/ 1029044 h 1887981"/>
              <a:gd name="connsiteX87" fmla="*/ 1447556 w 2407785"/>
              <a:gd name="connsiteY87" fmla="*/ 1037803 h 1887981"/>
              <a:gd name="connsiteX88" fmla="*/ 1561418 w 2407785"/>
              <a:gd name="connsiteY88" fmla="*/ 1029044 h 1887981"/>
              <a:gd name="connsiteX89" fmla="*/ 1613970 w 2407785"/>
              <a:gd name="connsiteY89" fmla="*/ 1002768 h 1887981"/>
              <a:gd name="connsiteX90" fmla="*/ 1675280 w 2407785"/>
              <a:gd name="connsiteY90" fmla="*/ 976492 h 1887981"/>
              <a:gd name="connsiteX91" fmla="*/ 1745349 w 2407785"/>
              <a:gd name="connsiteY91" fmla="*/ 950217 h 1887981"/>
              <a:gd name="connsiteX92" fmla="*/ 1824177 w 2407785"/>
              <a:gd name="connsiteY92" fmla="*/ 932699 h 1887981"/>
              <a:gd name="connsiteX93" fmla="*/ 1955556 w 2407785"/>
              <a:gd name="connsiteY93" fmla="*/ 941458 h 1887981"/>
              <a:gd name="connsiteX94" fmla="*/ 2008108 w 2407785"/>
              <a:gd name="connsiteY94" fmla="*/ 950217 h 1887981"/>
              <a:gd name="connsiteX95" fmla="*/ 2069418 w 2407785"/>
              <a:gd name="connsiteY95" fmla="*/ 958975 h 1887981"/>
              <a:gd name="connsiteX96" fmla="*/ 2113212 w 2407785"/>
              <a:gd name="connsiteY96" fmla="*/ 967734 h 1887981"/>
              <a:gd name="connsiteX97" fmla="*/ 2218315 w 2407785"/>
              <a:gd name="connsiteY97" fmla="*/ 976492 h 1887981"/>
              <a:gd name="connsiteX98" fmla="*/ 2270867 w 2407785"/>
              <a:gd name="connsiteY98" fmla="*/ 967734 h 1887981"/>
              <a:gd name="connsiteX99" fmla="*/ 2393487 w 2407785"/>
              <a:gd name="connsiteY99" fmla="*/ 985251 h 1887981"/>
              <a:gd name="connsiteX100" fmla="*/ 2402246 w 2407785"/>
              <a:gd name="connsiteY100" fmla="*/ 1011527 h 1887981"/>
              <a:gd name="connsiteX101" fmla="*/ 2367212 w 2407785"/>
              <a:gd name="connsiteY101" fmla="*/ 1020286 h 1887981"/>
              <a:gd name="connsiteX102" fmla="*/ 2314660 w 2407785"/>
              <a:gd name="connsiteY102" fmla="*/ 1037803 h 1887981"/>
              <a:gd name="connsiteX103" fmla="*/ 2244591 w 2407785"/>
              <a:gd name="connsiteY103" fmla="*/ 1046561 h 1887981"/>
              <a:gd name="connsiteX104" fmla="*/ 2192039 w 2407785"/>
              <a:gd name="connsiteY104" fmla="*/ 1055320 h 1887981"/>
              <a:gd name="connsiteX105" fmla="*/ 1999349 w 2407785"/>
              <a:gd name="connsiteY105" fmla="*/ 1064079 h 1887981"/>
              <a:gd name="connsiteX106" fmla="*/ 1815418 w 2407785"/>
              <a:gd name="connsiteY106" fmla="*/ 1081596 h 1887981"/>
              <a:gd name="connsiteX107" fmla="*/ 1745349 w 2407785"/>
              <a:gd name="connsiteY107" fmla="*/ 1072837 h 1887981"/>
              <a:gd name="connsiteX108" fmla="*/ 1649005 w 2407785"/>
              <a:gd name="connsiteY108" fmla="*/ 1090355 h 1887981"/>
              <a:gd name="connsiteX109" fmla="*/ 1613970 w 2407785"/>
              <a:gd name="connsiteY109" fmla="*/ 1099113 h 1887981"/>
              <a:gd name="connsiteX110" fmla="*/ 1316177 w 2407785"/>
              <a:gd name="connsiteY110" fmla="*/ 1107872 h 1887981"/>
              <a:gd name="connsiteX111" fmla="*/ 1088453 w 2407785"/>
              <a:gd name="connsiteY111" fmla="*/ 1116630 h 1887981"/>
              <a:gd name="connsiteX112" fmla="*/ 1123487 w 2407785"/>
              <a:gd name="connsiteY112" fmla="*/ 1195458 h 1887981"/>
              <a:gd name="connsiteX113" fmla="*/ 1149763 w 2407785"/>
              <a:gd name="connsiteY113" fmla="*/ 1204217 h 1887981"/>
              <a:gd name="connsiteX114" fmla="*/ 1202315 w 2407785"/>
              <a:gd name="connsiteY114" fmla="*/ 1248010 h 1887981"/>
              <a:gd name="connsiteX115" fmla="*/ 1237349 w 2407785"/>
              <a:gd name="connsiteY115" fmla="*/ 1300561 h 1887981"/>
              <a:gd name="connsiteX116" fmla="*/ 1254867 w 2407785"/>
              <a:gd name="connsiteY116" fmla="*/ 1318079 h 1887981"/>
              <a:gd name="connsiteX117" fmla="*/ 1316177 w 2407785"/>
              <a:gd name="connsiteY117" fmla="*/ 1379389 h 1887981"/>
              <a:gd name="connsiteX118" fmla="*/ 1351212 w 2407785"/>
              <a:gd name="connsiteY118" fmla="*/ 1414424 h 1887981"/>
              <a:gd name="connsiteX119" fmla="*/ 1421280 w 2407785"/>
              <a:gd name="connsiteY119" fmla="*/ 1440699 h 1887981"/>
              <a:gd name="connsiteX120" fmla="*/ 1447556 w 2407785"/>
              <a:gd name="connsiteY120" fmla="*/ 1449458 h 1887981"/>
              <a:gd name="connsiteX121" fmla="*/ 1491349 w 2407785"/>
              <a:gd name="connsiteY121" fmla="*/ 1466975 h 1887981"/>
              <a:gd name="connsiteX122" fmla="*/ 1535143 w 2407785"/>
              <a:gd name="connsiteY122" fmla="*/ 1475734 h 1887981"/>
              <a:gd name="connsiteX123" fmla="*/ 1605212 w 2407785"/>
              <a:gd name="connsiteY123" fmla="*/ 1484492 h 1887981"/>
              <a:gd name="connsiteX124" fmla="*/ 1657763 w 2407785"/>
              <a:gd name="connsiteY124" fmla="*/ 1502010 h 1887981"/>
              <a:gd name="connsiteX125" fmla="*/ 1684039 w 2407785"/>
              <a:gd name="connsiteY125" fmla="*/ 1528286 h 1887981"/>
              <a:gd name="connsiteX126" fmla="*/ 1736591 w 2407785"/>
              <a:gd name="connsiteY126" fmla="*/ 1563320 h 1887981"/>
              <a:gd name="connsiteX127" fmla="*/ 1797901 w 2407785"/>
              <a:gd name="connsiteY127" fmla="*/ 1624630 h 1887981"/>
              <a:gd name="connsiteX128" fmla="*/ 1859212 w 2407785"/>
              <a:gd name="connsiteY128" fmla="*/ 1650906 h 1887981"/>
              <a:gd name="connsiteX129" fmla="*/ 1920522 w 2407785"/>
              <a:gd name="connsiteY129" fmla="*/ 1685941 h 1887981"/>
              <a:gd name="connsiteX130" fmla="*/ 2016867 w 2407785"/>
              <a:gd name="connsiteY130" fmla="*/ 1756010 h 1887981"/>
              <a:gd name="connsiteX131" fmla="*/ 2069418 w 2407785"/>
              <a:gd name="connsiteY131" fmla="*/ 1799803 h 1887981"/>
              <a:gd name="connsiteX132" fmla="*/ 2086936 w 2407785"/>
              <a:gd name="connsiteY132" fmla="*/ 1826079 h 1887981"/>
              <a:gd name="connsiteX133" fmla="*/ 2139487 w 2407785"/>
              <a:gd name="connsiteY133" fmla="*/ 1843596 h 1887981"/>
              <a:gd name="connsiteX134" fmla="*/ 2183280 w 2407785"/>
              <a:gd name="connsiteY134" fmla="*/ 1869872 h 1887981"/>
              <a:gd name="connsiteX135" fmla="*/ 2200798 w 2407785"/>
              <a:gd name="connsiteY135" fmla="*/ 1887389 h 1887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407785" h="1887981">
                <a:moveTo>
                  <a:pt x="11143" y="4286"/>
                </a:moveTo>
                <a:cubicBezTo>
                  <a:pt x="75718" y="25810"/>
                  <a:pt x="0" y="0"/>
                  <a:pt x="125005" y="48079"/>
                </a:cubicBezTo>
                <a:cubicBezTo>
                  <a:pt x="133622" y="51393"/>
                  <a:pt x="142403" y="54301"/>
                  <a:pt x="151280" y="56837"/>
                </a:cubicBezTo>
                <a:cubicBezTo>
                  <a:pt x="162855" y="60144"/>
                  <a:pt x="175044" y="61369"/>
                  <a:pt x="186315" y="65596"/>
                </a:cubicBezTo>
                <a:cubicBezTo>
                  <a:pt x="198540" y="70180"/>
                  <a:pt x="209348" y="77970"/>
                  <a:pt x="221349" y="83113"/>
                </a:cubicBezTo>
                <a:cubicBezTo>
                  <a:pt x="229835" y="86750"/>
                  <a:pt x="238866" y="88952"/>
                  <a:pt x="247625" y="91872"/>
                </a:cubicBezTo>
                <a:cubicBezTo>
                  <a:pt x="289928" y="134173"/>
                  <a:pt x="236167" y="82704"/>
                  <a:pt x="291418" y="126906"/>
                </a:cubicBezTo>
                <a:cubicBezTo>
                  <a:pt x="297866" y="132065"/>
                  <a:pt x="303649" y="138080"/>
                  <a:pt x="308936" y="144424"/>
                </a:cubicBezTo>
                <a:cubicBezTo>
                  <a:pt x="327046" y="166155"/>
                  <a:pt x="337558" y="182977"/>
                  <a:pt x="352729" y="205734"/>
                </a:cubicBezTo>
                <a:cubicBezTo>
                  <a:pt x="355648" y="223251"/>
                  <a:pt x="358310" y="240814"/>
                  <a:pt x="361487" y="258286"/>
                </a:cubicBezTo>
                <a:cubicBezTo>
                  <a:pt x="364150" y="272933"/>
                  <a:pt x="356123" y="297372"/>
                  <a:pt x="370246" y="302079"/>
                </a:cubicBezTo>
                <a:cubicBezTo>
                  <a:pt x="381242" y="305744"/>
                  <a:pt x="476521" y="272492"/>
                  <a:pt x="492867" y="267044"/>
                </a:cubicBezTo>
                <a:lnTo>
                  <a:pt x="519143" y="258286"/>
                </a:lnTo>
                <a:cubicBezTo>
                  <a:pt x="536660" y="261205"/>
                  <a:pt x="554114" y="264533"/>
                  <a:pt x="571694" y="267044"/>
                </a:cubicBezTo>
                <a:cubicBezTo>
                  <a:pt x="594996" y="270373"/>
                  <a:pt x="618605" y="271592"/>
                  <a:pt x="641763" y="275803"/>
                </a:cubicBezTo>
                <a:cubicBezTo>
                  <a:pt x="650846" y="277455"/>
                  <a:pt x="659162" y="282025"/>
                  <a:pt x="668039" y="284561"/>
                </a:cubicBezTo>
                <a:cubicBezTo>
                  <a:pt x="679614" y="287868"/>
                  <a:pt x="691396" y="290400"/>
                  <a:pt x="703074" y="293320"/>
                </a:cubicBezTo>
                <a:cubicBezTo>
                  <a:pt x="755626" y="290400"/>
                  <a:pt x="808443" y="290594"/>
                  <a:pt x="860729" y="284561"/>
                </a:cubicBezTo>
                <a:cubicBezTo>
                  <a:pt x="884645" y="281801"/>
                  <a:pt x="907442" y="272883"/>
                  <a:pt x="930798" y="267044"/>
                </a:cubicBezTo>
                <a:cubicBezTo>
                  <a:pt x="930803" y="267043"/>
                  <a:pt x="1000863" y="249529"/>
                  <a:pt x="1000867" y="249527"/>
                </a:cubicBezTo>
                <a:lnTo>
                  <a:pt x="1035901" y="232010"/>
                </a:lnTo>
                <a:cubicBezTo>
                  <a:pt x="1041740" y="226171"/>
                  <a:pt x="1045828" y="217745"/>
                  <a:pt x="1053418" y="214492"/>
                </a:cubicBezTo>
                <a:cubicBezTo>
                  <a:pt x="1067101" y="208628"/>
                  <a:pt x="1082679" y="208963"/>
                  <a:pt x="1097212" y="205734"/>
                </a:cubicBezTo>
                <a:cubicBezTo>
                  <a:pt x="1173074" y="188876"/>
                  <a:pt x="1086942" y="202008"/>
                  <a:pt x="1211074" y="188217"/>
                </a:cubicBezTo>
                <a:cubicBezTo>
                  <a:pt x="1297100" y="159540"/>
                  <a:pt x="1231095" y="177725"/>
                  <a:pt x="1333694" y="161941"/>
                </a:cubicBezTo>
                <a:cubicBezTo>
                  <a:pt x="1376596" y="155341"/>
                  <a:pt x="1373310" y="153138"/>
                  <a:pt x="1412522" y="144424"/>
                </a:cubicBezTo>
                <a:cubicBezTo>
                  <a:pt x="1427054" y="141195"/>
                  <a:pt x="1441717" y="138585"/>
                  <a:pt x="1456315" y="135665"/>
                </a:cubicBezTo>
                <a:cubicBezTo>
                  <a:pt x="1470913" y="138585"/>
                  <a:pt x="1485666" y="140813"/>
                  <a:pt x="1500108" y="144424"/>
                </a:cubicBezTo>
                <a:cubicBezTo>
                  <a:pt x="1509065" y="146663"/>
                  <a:pt x="1517277" y="151664"/>
                  <a:pt x="1526384" y="153182"/>
                </a:cubicBezTo>
                <a:cubicBezTo>
                  <a:pt x="1552462" y="157528"/>
                  <a:pt x="1579098" y="157818"/>
                  <a:pt x="1605212" y="161941"/>
                </a:cubicBezTo>
                <a:cubicBezTo>
                  <a:pt x="1634621" y="166585"/>
                  <a:pt x="1692798" y="179458"/>
                  <a:pt x="1692798" y="179458"/>
                </a:cubicBezTo>
                <a:cubicBezTo>
                  <a:pt x="1719074" y="176538"/>
                  <a:pt x="1745188" y="170699"/>
                  <a:pt x="1771625" y="170699"/>
                </a:cubicBezTo>
                <a:cubicBezTo>
                  <a:pt x="1879441" y="170699"/>
                  <a:pt x="1892487" y="174785"/>
                  <a:pt x="1973074" y="188217"/>
                </a:cubicBezTo>
                <a:cubicBezTo>
                  <a:pt x="1990591" y="182378"/>
                  <a:pt x="2008481" y="177557"/>
                  <a:pt x="2025625" y="170699"/>
                </a:cubicBezTo>
                <a:cubicBezTo>
                  <a:pt x="2040223" y="164860"/>
                  <a:pt x="2054503" y="158154"/>
                  <a:pt x="2069418" y="153182"/>
                </a:cubicBezTo>
                <a:cubicBezTo>
                  <a:pt x="2095544" y="144474"/>
                  <a:pt x="2131139" y="139976"/>
                  <a:pt x="2157005" y="135665"/>
                </a:cubicBezTo>
                <a:cubicBezTo>
                  <a:pt x="2170290" y="126808"/>
                  <a:pt x="2191425" y="109389"/>
                  <a:pt x="2209556" y="109389"/>
                </a:cubicBezTo>
                <a:cubicBezTo>
                  <a:pt x="2230201" y="109389"/>
                  <a:pt x="2250404" y="115420"/>
                  <a:pt x="2270867" y="118148"/>
                </a:cubicBezTo>
                <a:lnTo>
                  <a:pt x="2340936" y="126906"/>
                </a:lnTo>
                <a:cubicBezTo>
                  <a:pt x="2346775" y="132745"/>
                  <a:pt x="2351372" y="140175"/>
                  <a:pt x="2358453" y="144424"/>
                </a:cubicBezTo>
                <a:cubicBezTo>
                  <a:pt x="2366370" y="149174"/>
                  <a:pt x="2378962" y="145973"/>
                  <a:pt x="2384729" y="153182"/>
                </a:cubicBezTo>
                <a:cubicBezTo>
                  <a:pt x="2392249" y="162582"/>
                  <a:pt x="2390568" y="176539"/>
                  <a:pt x="2393487" y="188217"/>
                </a:cubicBezTo>
                <a:cubicBezTo>
                  <a:pt x="2388491" y="203206"/>
                  <a:pt x="2381765" y="231066"/>
                  <a:pt x="2367212" y="240768"/>
                </a:cubicBezTo>
                <a:cubicBezTo>
                  <a:pt x="2357196" y="247445"/>
                  <a:pt x="2343752" y="246220"/>
                  <a:pt x="2332177" y="249527"/>
                </a:cubicBezTo>
                <a:cubicBezTo>
                  <a:pt x="2299341" y="258909"/>
                  <a:pt x="2308522" y="260198"/>
                  <a:pt x="2270867" y="267044"/>
                </a:cubicBezTo>
                <a:cubicBezTo>
                  <a:pt x="2250555" y="270737"/>
                  <a:pt x="2229993" y="272883"/>
                  <a:pt x="2209556" y="275803"/>
                </a:cubicBezTo>
                <a:cubicBezTo>
                  <a:pt x="2189119" y="272883"/>
                  <a:pt x="2168557" y="270737"/>
                  <a:pt x="2148246" y="267044"/>
                </a:cubicBezTo>
                <a:cubicBezTo>
                  <a:pt x="2124045" y="262644"/>
                  <a:pt x="2109453" y="257033"/>
                  <a:pt x="2086936" y="249527"/>
                </a:cubicBezTo>
                <a:cubicBezTo>
                  <a:pt x="2016867" y="252447"/>
                  <a:pt x="1946713" y="253771"/>
                  <a:pt x="1876729" y="258286"/>
                </a:cubicBezTo>
                <a:cubicBezTo>
                  <a:pt x="1830008" y="261300"/>
                  <a:pt x="1814513" y="268655"/>
                  <a:pt x="1771625" y="275803"/>
                </a:cubicBezTo>
                <a:cubicBezTo>
                  <a:pt x="1751262" y="279197"/>
                  <a:pt x="1730752" y="281642"/>
                  <a:pt x="1710315" y="284561"/>
                </a:cubicBezTo>
                <a:cubicBezTo>
                  <a:pt x="1638799" y="308400"/>
                  <a:pt x="1721497" y="284561"/>
                  <a:pt x="1561418" y="284561"/>
                </a:cubicBezTo>
                <a:cubicBezTo>
                  <a:pt x="1550421" y="284561"/>
                  <a:pt x="1512498" y="297949"/>
                  <a:pt x="1500108" y="302079"/>
                </a:cubicBezTo>
                <a:cubicBezTo>
                  <a:pt x="1410755" y="272293"/>
                  <a:pt x="1478061" y="291254"/>
                  <a:pt x="1272384" y="302079"/>
                </a:cubicBezTo>
                <a:cubicBezTo>
                  <a:pt x="1228554" y="304386"/>
                  <a:pt x="1184798" y="307918"/>
                  <a:pt x="1141005" y="310837"/>
                </a:cubicBezTo>
                <a:lnTo>
                  <a:pt x="1088453" y="328355"/>
                </a:lnTo>
                <a:cubicBezTo>
                  <a:pt x="1079694" y="331275"/>
                  <a:pt x="1070435" y="332984"/>
                  <a:pt x="1062177" y="337113"/>
                </a:cubicBezTo>
                <a:cubicBezTo>
                  <a:pt x="1050499" y="342952"/>
                  <a:pt x="1038479" y="348152"/>
                  <a:pt x="1027143" y="354630"/>
                </a:cubicBezTo>
                <a:cubicBezTo>
                  <a:pt x="1018003" y="359853"/>
                  <a:pt x="1010282" y="367440"/>
                  <a:pt x="1000867" y="372148"/>
                </a:cubicBezTo>
                <a:cubicBezTo>
                  <a:pt x="992609" y="376277"/>
                  <a:pt x="983350" y="377987"/>
                  <a:pt x="974591" y="380906"/>
                </a:cubicBezTo>
                <a:cubicBezTo>
                  <a:pt x="934854" y="420645"/>
                  <a:pt x="981164" y="381503"/>
                  <a:pt x="887005" y="407182"/>
                </a:cubicBezTo>
                <a:cubicBezTo>
                  <a:pt x="876849" y="409952"/>
                  <a:pt x="870404" y="420552"/>
                  <a:pt x="860729" y="424699"/>
                </a:cubicBezTo>
                <a:cubicBezTo>
                  <a:pt x="849665" y="429441"/>
                  <a:pt x="837372" y="430538"/>
                  <a:pt x="825694" y="433458"/>
                </a:cubicBezTo>
                <a:cubicBezTo>
                  <a:pt x="734577" y="524575"/>
                  <a:pt x="858502" y="404086"/>
                  <a:pt x="773143" y="477251"/>
                </a:cubicBezTo>
                <a:cubicBezTo>
                  <a:pt x="760603" y="487999"/>
                  <a:pt x="751850" y="503125"/>
                  <a:pt x="738108" y="512286"/>
                </a:cubicBezTo>
                <a:cubicBezTo>
                  <a:pt x="729349" y="518125"/>
                  <a:pt x="719919" y="523064"/>
                  <a:pt x="711832" y="529803"/>
                </a:cubicBezTo>
                <a:cubicBezTo>
                  <a:pt x="702316" y="537733"/>
                  <a:pt x="696384" y="550063"/>
                  <a:pt x="685556" y="556079"/>
                </a:cubicBezTo>
                <a:cubicBezTo>
                  <a:pt x="669415" y="565046"/>
                  <a:pt x="633005" y="573596"/>
                  <a:pt x="633005" y="573596"/>
                </a:cubicBezTo>
                <a:cubicBezTo>
                  <a:pt x="635924" y="582355"/>
                  <a:pt x="637279" y="591801"/>
                  <a:pt x="641763" y="599872"/>
                </a:cubicBezTo>
                <a:cubicBezTo>
                  <a:pt x="679616" y="668008"/>
                  <a:pt x="660000" y="646034"/>
                  <a:pt x="720591" y="661182"/>
                </a:cubicBezTo>
                <a:cubicBezTo>
                  <a:pt x="729548" y="663421"/>
                  <a:pt x="738796" y="665457"/>
                  <a:pt x="746867" y="669941"/>
                </a:cubicBezTo>
                <a:cubicBezTo>
                  <a:pt x="765270" y="680165"/>
                  <a:pt x="781901" y="693297"/>
                  <a:pt x="799418" y="704975"/>
                </a:cubicBezTo>
                <a:cubicBezTo>
                  <a:pt x="808177" y="710814"/>
                  <a:pt x="815482" y="719939"/>
                  <a:pt x="825694" y="722492"/>
                </a:cubicBezTo>
                <a:lnTo>
                  <a:pt x="860729" y="731251"/>
                </a:lnTo>
                <a:cubicBezTo>
                  <a:pt x="910930" y="806554"/>
                  <a:pt x="850743" y="711278"/>
                  <a:pt x="887005" y="783803"/>
                </a:cubicBezTo>
                <a:cubicBezTo>
                  <a:pt x="899200" y="808192"/>
                  <a:pt x="911426" y="816983"/>
                  <a:pt x="930798" y="836355"/>
                </a:cubicBezTo>
                <a:cubicBezTo>
                  <a:pt x="936637" y="853872"/>
                  <a:pt x="946276" y="870554"/>
                  <a:pt x="948315" y="888906"/>
                </a:cubicBezTo>
                <a:cubicBezTo>
                  <a:pt x="951235" y="915182"/>
                  <a:pt x="948039" y="942888"/>
                  <a:pt x="957074" y="967734"/>
                </a:cubicBezTo>
                <a:cubicBezTo>
                  <a:pt x="960671" y="977627"/>
                  <a:pt x="975129" y="978675"/>
                  <a:pt x="983349" y="985251"/>
                </a:cubicBezTo>
                <a:cubicBezTo>
                  <a:pt x="989797" y="990410"/>
                  <a:pt x="992957" y="1000395"/>
                  <a:pt x="1000867" y="1002768"/>
                </a:cubicBezTo>
                <a:cubicBezTo>
                  <a:pt x="1023412" y="1009532"/>
                  <a:pt x="1047634" y="1008198"/>
                  <a:pt x="1070936" y="1011527"/>
                </a:cubicBezTo>
                <a:cubicBezTo>
                  <a:pt x="1088516" y="1014039"/>
                  <a:pt x="1105970" y="1017366"/>
                  <a:pt x="1123487" y="1020286"/>
                </a:cubicBezTo>
                <a:cubicBezTo>
                  <a:pt x="1183550" y="1000264"/>
                  <a:pt x="1109002" y="1020286"/>
                  <a:pt x="1193556" y="1020286"/>
                </a:cubicBezTo>
                <a:cubicBezTo>
                  <a:pt x="1202788" y="1020286"/>
                  <a:pt x="1210779" y="1013338"/>
                  <a:pt x="1219832" y="1011527"/>
                </a:cubicBezTo>
                <a:cubicBezTo>
                  <a:pt x="1240076" y="1007478"/>
                  <a:pt x="1260706" y="1005688"/>
                  <a:pt x="1281143" y="1002768"/>
                </a:cubicBezTo>
                <a:cubicBezTo>
                  <a:pt x="1304499" y="1005688"/>
                  <a:pt x="1328196" y="1006595"/>
                  <a:pt x="1351212" y="1011527"/>
                </a:cubicBezTo>
                <a:cubicBezTo>
                  <a:pt x="1369267" y="1015396"/>
                  <a:pt x="1385657" y="1025423"/>
                  <a:pt x="1403763" y="1029044"/>
                </a:cubicBezTo>
                <a:lnTo>
                  <a:pt x="1447556" y="1037803"/>
                </a:lnTo>
                <a:cubicBezTo>
                  <a:pt x="1485510" y="1034883"/>
                  <a:pt x="1523646" y="1033765"/>
                  <a:pt x="1561418" y="1029044"/>
                </a:cubicBezTo>
                <a:cubicBezTo>
                  <a:pt x="1587115" y="1025832"/>
                  <a:pt x="1592059" y="1015289"/>
                  <a:pt x="1613970" y="1002768"/>
                </a:cubicBezTo>
                <a:cubicBezTo>
                  <a:pt x="1644271" y="985453"/>
                  <a:pt x="1645805" y="986318"/>
                  <a:pt x="1675280" y="976492"/>
                </a:cubicBezTo>
                <a:cubicBezTo>
                  <a:pt x="1705879" y="945895"/>
                  <a:pt x="1683528" y="961457"/>
                  <a:pt x="1745349" y="950217"/>
                </a:cubicBezTo>
                <a:cubicBezTo>
                  <a:pt x="1786118" y="942805"/>
                  <a:pt x="1786690" y="942071"/>
                  <a:pt x="1824177" y="932699"/>
                </a:cubicBezTo>
                <a:cubicBezTo>
                  <a:pt x="1867970" y="935619"/>
                  <a:pt x="1911864" y="937297"/>
                  <a:pt x="1955556" y="941458"/>
                </a:cubicBezTo>
                <a:cubicBezTo>
                  <a:pt x="1973235" y="943142"/>
                  <a:pt x="1990556" y="947517"/>
                  <a:pt x="2008108" y="950217"/>
                </a:cubicBezTo>
                <a:cubicBezTo>
                  <a:pt x="2028512" y="953356"/>
                  <a:pt x="2049055" y="955581"/>
                  <a:pt x="2069418" y="958975"/>
                </a:cubicBezTo>
                <a:cubicBezTo>
                  <a:pt x="2084103" y="961422"/>
                  <a:pt x="2098427" y="965995"/>
                  <a:pt x="2113212" y="967734"/>
                </a:cubicBezTo>
                <a:cubicBezTo>
                  <a:pt x="2148127" y="971842"/>
                  <a:pt x="2183281" y="973573"/>
                  <a:pt x="2218315" y="976492"/>
                </a:cubicBezTo>
                <a:cubicBezTo>
                  <a:pt x="2235832" y="973573"/>
                  <a:pt x="2253108" y="967734"/>
                  <a:pt x="2270867" y="967734"/>
                </a:cubicBezTo>
                <a:cubicBezTo>
                  <a:pt x="2330610" y="967734"/>
                  <a:pt x="2346325" y="973460"/>
                  <a:pt x="2393487" y="985251"/>
                </a:cubicBezTo>
                <a:cubicBezTo>
                  <a:pt x="2396407" y="994010"/>
                  <a:pt x="2407785" y="1004141"/>
                  <a:pt x="2402246" y="1011527"/>
                </a:cubicBezTo>
                <a:cubicBezTo>
                  <a:pt x="2395024" y="1021157"/>
                  <a:pt x="2378742" y="1016827"/>
                  <a:pt x="2367212" y="1020286"/>
                </a:cubicBezTo>
                <a:cubicBezTo>
                  <a:pt x="2349526" y="1025592"/>
                  <a:pt x="2332982" y="1035513"/>
                  <a:pt x="2314660" y="1037803"/>
                </a:cubicBezTo>
                <a:lnTo>
                  <a:pt x="2244591" y="1046561"/>
                </a:lnTo>
                <a:cubicBezTo>
                  <a:pt x="2227010" y="1049072"/>
                  <a:pt x="2209753" y="1054055"/>
                  <a:pt x="2192039" y="1055320"/>
                </a:cubicBezTo>
                <a:cubicBezTo>
                  <a:pt x="2127906" y="1059901"/>
                  <a:pt x="2063579" y="1061159"/>
                  <a:pt x="1999349" y="1064079"/>
                </a:cubicBezTo>
                <a:cubicBezTo>
                  <a:pt x="1943771" y="1071026"/>
                  <a:pt x="1868228" y="1081596"/>
                  <a:pt x="1815418" y="1081596"/>
                </a:cubicBezTo>
                <a:cubicBezTo>
                  <a:pt x="1791880" y="1081596"/>
                  <a:pt x="1768705" y="1075757"/>
                  <a:pt x="1745349" y="1072837"/>
                </a:cubicBezTo>
                <a:cubicBezTo>
                  <a:pt x="1688978" y="1091629"/>
                  <a:pt x="1748035" y="1073850"/>
                  <a:pt x="1649005" y="1090355"/>
                </a:cubicBezTo>
                <a:cubicBezTo>
                  <a:pt x="1637131" y="1092334"/>
                  <a:pt x="1625991" y="1098480"/>
                  <a:pt x="1613970" y="1099113"/>
                </a:cubicBezTo>
                <a:cubicBezTo>
                  <a:pt x="1514800" y="1104332"/>
                  <a:pt x="1415429" y="1104564"/>
                  <a:pt x="1316177" y="1107872"/>
                </a:cubicBezTo>
                <a:lnTo>
                  <a:pt x="1088453" y="1116630"/>
                </a:lnTo>
                <a:cubicBezTo>
                  <a:pt x="1093805" y="1132687"/>
                  <a:pt x="1104560" y="1180316"/>
                  <a:pt x="1123487" y="1195458"/>
                </a:cubicBezTo>
                <a:cubicBezTo>
                  <a:pt x="1130696" y="1201226"/>
                  <a:pt x="1141004" y="1201297"/>
                  <a:pt x="1149763" y="1204217"/>
                </a:cubicBezTo>
                <a:cubicBezTo>
                  <a:pt x="1163289" y="1214361"/>
                  <a:pt x="1190381" y="1232097"/>
                  <a:pt x="1202315" y="1248010"/>
                </a:cubicBezTo>
                <a:cubicBezTo>
                  <a:pt x="1214947" y="1264852"/>
                  <a:pt x="1222462" y="1285674"/>
                  <a:pt x="1237349" y="1300561"/>
                </a:cubicBezTo>
                <a:cubicBezTo>
                  <a:pt x="1243188" y="1306400"/>
                  <a:pt x="1249912" y="1311473"/>
                  <a:pt x="1254867" y="1318079"/>
                </a:cubicBezTo>
                <a:cubicBezTo>
                  <a:pt x="1301715" y="1380543"/>
                  <a:pt x="1266994" y="1362994"/>
                  <a:pt x="1316177" y="1379389"/>
                </a:cubicBezTo>
                <a:cubicBezTo>
                  <a:pt x="1327855" y="1391067"/>
                  <a:pt x="1337999" y="1404515"/>
                  <a:pt x="1351212" y="1414424"/>
                </a:cubicBezTo>
                <a:cubicBezTo>
                  <a:pt x="1376332" y="1433264"/>
                  <a:pt x="1392646" y="1432518"/>
                  <a:pt x="1421280" y="1440699"/>
                </a:cubicBezTo>
                <a:cubicBezTo>
                  <a:pt x="1430157" y="1443235"/>
                  <a:pt x="1438911" y="1446216"/>
                  <a:pt x="1447556" y="1449458"/>
                </a:cubicBezTo>
                <a:cubicBezTo>
                  <a:pt x="1462277" y="1454978"/>
                  <a:pt x="1476290" y="1462457"/>
                  <a:pt x="1491349" y="1466975"/>
                </a:cubicBezTo>
                <a:cubicBezTo>
                  <a:pt x="1505608" y="1471253"/>
                  <a:pt x="1520545" y="1472814"/>
                  <a:pt x="1535143" y="1475734"/>
                </a:cubicBezTo>
                <a:cubicBezTo>
                  <a:pt x="1608110" y="1461140"/>
                  <a:pt x="1553219" y="1461384"/>
                  <a:pt x="1605212" y="1484492"/>
                </a:cubicBezTo>
                <a:cubicBezTo>
                  <a:pt x="1622085" y="1491991"/>
                  <a:pt x="1657763" y="1502010"/>
                  <a:pt x="1657763" y="1502010"/>
                </a:cubicBezTo>
                <a:cubicBezTo>
                  <a:pt x="1666522" y="1510769"/>
                  <a:pt x="1674262" y="1520681"/>
                  <a:pt x="1684039" y="1528286"/>
                </a:cubicBezTo>
                <a:cubicBezTo>
                  <a:pt x="1700657" y="1541211"/>
                  <a:pt x="1720856" y="1549333"/>
                  <a:pt x="1736591" y="1563320"/>
                </a:cubicBezTo>
                <a:cubicBezTo>
                  <a:pt x="1808508" y="1627246"/>
                  <a:pt x="1714307" y="1572384"/>
                  <a:pt x="1797901" y="1624630"/>
                </a:cubicBezTo>
                <a:cubicBezTo>
                  <a:pt x="1870823" y="1670206"/>
                  <a:pt x="1799598" y="1621099"/>
                  <a:pt x="1859212" y="1650906"/>
                </a:cubicBezTo>
                <a:cubicBezTo>
                  <a:pt x="1880265" y="1661433"/>
                  <a:pt x="1900338" y="1673831"/>
                  <a:pt x="1920522" y="1685941"/>
                </a:cubicBezTo>
                <a:cubicBezTo>
                  <a:pt x="1944977" y="1700614"/>
                  <a:pt x="2010802" y="1749945"/>
                  <a:pt x="2016867" y="1756010"/>
                </a:cubicBezTo>
                <a:cubicBezTo>
                  <a:pt x="2050586" y="1789729"/>
                  <a:pt x="2032837" y="1775415"/>
                  <a:pt x="2069418" y="1799803"/>
                </a:cubicBezTo>
                <a:cubicBezTo>
                  <a:pt x="2075257" y="1808562"/>
                  <a:pt x="2078009" y="1820500"/>
                  <a:pt x="2086936" y="1826079"/>
                </a:cubicBezTo>
                <a:cubicBezTo>
                  <a:pt x="2102594" y="1835865"/>
                  <a:pt x="2139487" y="1843596"/>
                  <a:pt x="2139487" y="1843596"/>
                </a:cubicBezTo>
                <a:cubicBezTo>
                  <a:pt x="2183874" y="1887981"/>
                  <a:pt x="2126430" y="1835762"/>
                  <a:pt x="2183280" y="1869872"/>
                </a:cubicBezTo>
                <a:cubicBezTo>
                  <a:pt x="2190361" y="1874121"/>
                  <a:pt x="2200798" y="1887389"/>
                  <a:pt x="2200798" y="188738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/>
          <p:cNvCxnSpPr/>
          <p:nvPr/>
        </p:nvCxnSpPr>
        <p:spPr>
          <a:xfrm rot="10800000" flipV="1">
            <a:off x="5979754" y="5311494"/>
            <a:ext cx="630580" cy="11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6590038" y="5964618"/>
            <a:ext cx="478169" cy="15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5" name="Picture 174" descr="salmon smo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329" y="5212282"/>
            <a:ext cx="1179385" cy="440261"/>
          </a:xfrm>
          <a:prstGeom prst="rect">
            <a:avLst/>
          </a:prstGeom>
        </p:spPr>
      </p:pic>
      <p:pic>
        <p:nvPicPr>
          <p:cNvPr id="176" name="Picture 175" descr="salmon smo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68" y="5850767"/>
            <a:ext cx="759502" cy="283520"/>
          </a:xfrm>
          <a:prstGeom prst="rect">
            <a:avLst/>
          </a:prstGeom>
        </p:spPr>
      </p:pic>
      <p:sp>
        <p:nvSpPr>
          <p:cNvPr id="171" name="TextBox 170"/>
          <p:cNvSpPr txBox="1"/>
          <p:nvPr/>
        </p:nvSpPr>
        <p:spPr>
          <a:xfrm>
            <a:off x="831718" y="3908266"/>
            <a:ext cx="753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But quality also important</a:t>
            </a:r>
            <a:r>
              <a:rPr lang="en-US" dirty="0" smtClean="0"/>
              <a:t>….Fat, lipid rich better than thin, skinny prey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detailed Individual-Based Model (IBM) of </a:t>
            </a:r>
            <a:r>
              <a:rPr lang="en-US" i="1" dirty="0" err="1" smtClean="0"/>
              <a:t>Calanus</a:t>
            </a:r>
            <a:r>
              <a:rPr lang="en-US" i="1" dirty="0" smtClean="0"/>
              <a:t> </a:t>
            </a:r>
            <a:r>
              <a:rPr lang="en-US" i="1" dirty="0" err="1" smtClean="0"/>
              <a:t>pacificus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Force with Temperature profiles from SPRAY gliders (http://</a:t>
            </a:r>
            <a:r>
              <a:rPr lang="en-US" dirty="0" err="1" smtClean="0"/>
              <a:t>spraydata.ucsd.edu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Examine resulting size of adults, egg production, and population dynamics</a:t>
            </a:r>
          </a:p>
          <a:p>
            <a:r>
              <a:rPr lang="en-US" dirty="0" smtClean="0"/>
              <a:t>Compare “standard year” with last few unique years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-381000"/>
            <a:ext cx="7772400" cy="1470025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The </a:t>
            </a:r>
            <a:r>
              <a:rPr lang="en-US" dirty="0" err="1">
                <a:latin typeface="Calibri" charset="0"/>
              </a:rPr>
              <a:t>Calanus</a:t>
            </a: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IBM: </a:t>
            </a:r>
            <a:r>
              <a:rPr lang="en-US" dirty="0">
                <a:latin typeface="Calibri" charset="0"/>
              </a:rPr>
              <a:t>101</a:t>
            </a:r>
          </a:p>
        </p:txBody>
      </p:sp>
      <p:grpSp>
        <p:nvGrpSpPr>
          <p:cNvPr id="13315" name="Group 4"/>
          <p:cNvGrpSpPr>
            <a:grpSpLocks/>
          </p:cNvGrpSpPr>
          <p:nvPr/>
        </p:nvGrpSpPr>
        <p:grpSpPr bwMode="auto">
          <a:xfrm>
            <a:off x="3200400" y="1981200"/>
            <a:ext cx="3048000" cy="3581400"/>
            <a:chOff x="3072" y="624"/>
            <a:chExt cx="1920" cy="2256"/>
          </a:xfrm>
        </p:grpSpPr>
        <p:sp>
          <p:nvSpPr>
            <p:cNvPr id="13330" name="Oval 5"/>
            <p:cNvSpPr>
              <a:spLocks noChangeArrowheads="1"/>
            </p:cNvSpPr>
            <p:nvPr/>
          </p:nvSpPr>
          <p:spPr bwMode="auto">
            <a:xfrm>
              <a:off x="4320" y="81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grpSp>
          <p:nvGrpSpPr>
            <p:cNvPr id="13331" name="Group 6"/>
            <p:cNvGrpSpPr>
              <a:grpSpLocks/>
            </p:cNvGrpSpPr>
            <p:nvPr/>
          </p:nvGrpSpPr>
          <p:grpSpPr bwMode="auto">
            <a:xfrm>
              <a:off x="4464" y="912"/>
              <a:ext cx="96" cy="96"/>
              <a:chOff x="4512" y="1104"/>
              <a:chExt cx="192" cy="96"/>
            </a:xfrm>
          </p:grpSpPr>
          <p:sp>
            <p:nvSpPr>
              <p:cNvPr id="13522" name="Oval 7"/>
              <p:cNvSpPr>
                <a:spLocks noChangeArrowheads="1"/>
              </p:cNvSpPr>
              <p:nvPr/>
            </p:nvSpPr>
            <p:spPr bwMode="auto">
              <a:xfrm>
                <a:off x="4560" y="1104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3523" name="Line 8"/>
              <p:cNvSpPr>
                <a:spLocks noChangeShapeType="1"/>
              </p:cNvSpPr>
              <p:nvPr/>
            </p:nvSpPr>
            <p:spPr bwMode="auto">
              <a:xfrm flipH="1">
                <a:off x="4512" y="11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4" name="Line 9"/>
              <p:cNvSpPr>
                <a:spLocks noChangeShapeType="1"/>
              </p:cNvSpPr>
              <p:nvPr/>
            </p:nvSpPr>
            <p:spPr bwMode="auto">
              <a:xfrm flipH="1">
                <a:off x="4512" y="1152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5" name="Line 10"/>
              <p:cNvSpPr>
                <a:spLocks noChangeShapeType="1"/>
              </p:cNvSpPr>
              <p:nvPr/>
            </p:nvSpPr>
            <p:spPr bwMode="auto">
              <a:xfrm>
                <a:off x="4608" y="11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6" name="Line 11"/>
              <p:cNvSpPr>
                <a:spLocks noChangeShapeType="1"/>
              </p:cNvSpPr>
              <p:nvPr/>
            </p:nvSpPr>
            <p:spPr bwMode="auto">
              <a:xfrm>
                <a:off x="4656" y="1152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2" name="Group 12"/>
            <p:cNvGrpSpPr>
              <a:grpSpLocks/>
            </p:cNvGrpSpPr>
            <p:nvPr/>
          </p:nvGrpSpPr>
          <p:grpSpPr bwMode="auto">
            <a:xfrm>
              <a:off x="4560" y="1008"/>
              <a:ext cx="144" cy="96"/>
              <a:chOff x="4608" y="1104"/>
              <a:chExt cx="192" cy="96"/>
            </a:xfrm>
          </p:grpSpPr>
          <p:grpSp>
            <p:nvGrpSpPr>
              <p:cNvPr id="13514" name="Group 13"/>
              <p:cNvGrpSpPr>
                <a:grpSpLocks/>
              </p:cNvGrpSpPr>
              <p:nvPr/>
            </p:nvGrpSpPr>
            <p:grpSpPr bwMode="auto">
              <a:xfrm>
                <a:off x="4608" y="1104"/>
                <a:ext cx="192" cy="96"/>
                <a:chOff x="4512" y="1104"/>
                <a:chExt cx="192" cy="96"/>
              </a:xfrm>
            </p:grpSpPr>
            <p:sp>
              <p:nvSpPr>
                <p:cNvPr id="13517" name="Oval 14"/>
                <p:cNvSpPr>
                  <a:spLocks noChangeArrowheads="1"/>
                </p:cNvSpPr>
                <p:nvPr/>
              </p:nvSpPr>
              <p:spPr bwMode="auto">
                <a:xfrm>
                  <a:off x="4560" y="1104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3518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4512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9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4512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20" name="Line 17"/>
                <p:cNvSpPr>
                  <a:spLocks noChangeShapeType="1"/>
                </p:cNvSpPr>
                <p:nvPr/>
              </p:nvSpPr>
              <p:spPr bwMode="auto">
                <a:xfrm>
                  <a:off x="4608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21" name="Line 18"/>
                <p:cNvSpPr>
                  <a:spLocks noChangeShapeType="1"/>
                </p:cNvSpPr>
                <p:nvPr/>
              </p:nvSpPr>
              <p:spPr bwMode="auto">
                <a:xfrm>
                  <a:off x="4656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15" name="Line 19"/>
              <p:cNvSpPr>
                <a:spLocks noChangeShapeType="1"/>
              </p:cNvSpPr>
              <p:nvPr/>
            </p:nvSpPr>
            <p:spPr bwMode="auto">
              <a:xfrm flipH="1">
                <a:off x="4608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6" name="Line 20"/>
              <p:cNvSpPr>
                <a:spLocks noChangeShapeType="1"/>
              </p:cNvSpPr>
              <p:nvPr/>
            </p:nvSpPr>
            <p:spPr bwMode="auto">
              <a:xfrm>
                <a:off x="4752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3" name="Group 21"/>
            <p:cNvGrpSpPr>
              <a:grpSpLocks/>
            </p:cNvGrpSpPr>
            <p:nvPr/>
          </p:nvGrpSpPr>
          <p:grpSpPr bwMode="auto">
            <a:xfrm>
              <a:off x="4704" y="1200"/>
              <a:ext cx="144" cy="96"/>
              <a:chOff x="4608" y="1104"/>
              <a:chExt cx="192" cy="96"/>
            </a:xfrm>
          </p:grpSpPr>
          <p:grpSp>
            <p:nvGrpSpPr>
              <p:cNvPr id="13506" name="Group 22"/>
              <p:cNvGrpSpPr>
                <a:grpSpLocks/>
              </p:cNvGrpSpPr>
              <p:nvPr/>
            </p:nvGrpSpPr>
            <p:grpSpPr bwMode="auto">
              <a:xfrm>
                <a:off x="4608" y="1104"/>
                <a:ext cx="192" cy="96"/>
                <a:chOff x="4512" y="1104"/>
                <a:chExt cx="192" cy="96"/>
              </a:xfrm>
            </p:grpSpPr>
            <p:sp>
              <p:nvSpPr>
                <p:cNvPr id="13509" name="Oval 23"/>
                <p:cNvSpPr>
                  <a:spLocks noChangeArrowheads="1"/>
                </p:cNvSpPr>
                <p:nvPr/>
              </p:nvSpPr>
              <p:spPr bwMode="auto">
                <a:xfrm>
                  <a:off x="4560" y="1104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3510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4512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1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4512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2" name="Line 26"/>
                <p:cNvSpPr>
                  <a:spLocks noChangeShapeType="1"/>
                </p:cNvSpPr>
                <p:nvPr/>
              </p:nvSpPr>
              <p:spPr bwMode="auto">
                <a:xfrm>
                  <a:off x="4608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3" name="Line 27"/>
                <p:cNvSpPr>
                  <a:spLocks noChangeShapeType="1"/>
                </p:cNvSpPr>
                <p:nvPr/>
              </p:nvSpPr>
              <p:spPr bwMode="auto">
                <a:xfrm>
                  <a:off x="4656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07" name="Line 28"/>
              <p:cNvSpPr>
                <a:spLocks noChangeShapeType="1"/>
              </p:cNvSpPr>
              <p:nvPr/>
            </p:nvSpPr>
            <p:spPr bwMode="auto">
              <a:xfrm flipH="1">
                <a:off x="4608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8" name="Line 29"/>
              <p:cNvSpPr>
                <a:spLocks noChangeShapeType="1"/>
              </p:cNvSpPr>
              <p:nvPr/>
            </p:nvSpPr>
            <p:spPr bwMode="auto">
              <a:xfrm>
                <a:off x="4752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4" name="Group 30"/>
            <p:cNvGrpSpPr>
              <a:grpSpLocks/>
            </p:cNvGrpSpPr>
            <p:nvPr/>
          </p:nvGrpSpPr>
          <p:grpSpPr bwMode="auto">
            <a:xfrm>
              <a:off x="4752" y="1392"/>
              <a:ext cx="192" cy="144"/>
              <a:chOff x="4608" y="1104"/>
              <a:chExt cx="192" cy="96"/>
            </a:xfrm>
          </p:grpSpPr>
          <p:grpSp>
            <p:nvGrpSpPr>
              <p:cNvPr id="13498" name="Group 31"/>
              <p:cNvGrpSpPr>
                <a:grpSpLocks/>
              </p:cNvGrpSpPr>
              <p:nvPr/>
            </p:nvGrpSpPr>
            <p:grpSpPr bwMode="auto">
              <a:xfrm>
                <a:off x="4608" y="1104"/>
                <a:ext cx="192" cy="96"/>
                <a:chOff x="4512" y="1104"/>
                <a:chExt cx="192" cy="96"/>
              </a:xfrm>
            </p:grpSpPr>
            <p:sp>
              <p:nvSpPr>
                <p:cNvPr id="13501" name="Oval 32"/>
                <p:cNvSpPr>
                  <a:spLocks noChangeArrowheads="1"/>
                </p:cNvSpPr>
                <p:nvPr/>
              </p:nvSpPr>
              <p:spPr bwMode="auto">
                <a:xfrm>
                  <a:off x="4560" y="1104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3502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4512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3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4512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4" name="Line 35"/>
                <p:cNvSpPr>
                  <a:spLocks noChangeShapeType="1"/>
                </p:cNvSpPr>
                <p:nvPr/>
              </p:nvSpPr>
              <p:spPr bwMode="auto">
                <a:xfrm>
                  <a:off x="4608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5" name="Line 36"/>
                <p:cNvSpPr>
                  <a:spLocks noChangeShapeType="1"/>
                </p:cNvSpPr>
                <p:nvPr/>
              </p:nvSpPr>
              <p:spPr bwMode="auto">
                <a:xfrm>
                  <a:off x="4656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99" name="Line 37"/>
              <p:cNvSpPr>
                <a:spLocks noChangeShapeType="1"/>
              </p:cNvSpPr>
              <p:nvPr/>
            </p:nvSpPr>
            <p:spPr bwMode="auto">
              <a:xfrm flipH="1">
                <a:off x="4608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0" name="Line 38"/>
              <p:cNvSpPr>
                <a:spLocks noChangeShapeType="1"/>
              </p:cNvSpPr>
              <p:nvPr/>
            </p:nvSpPr>
            <p:spPr bwMode="auto">
              <a:xfrm>
                <a:off x="4752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5" name="Group 39"/>
            <p:cNvGrpSpPr>
              <a:grpSpLocks/>
            </p:cNvGrpSpPr>
            <p:nvPr/>
          </p:nvGrpSpPr>
          <p:grpSpPr bwMode="auto">
            <a:xfrm>
              <a:off x="4752" y="1632"/>
              <a:ext cx="192" cy="144"/>
              <a:chOff x="4320" y="1776"/>
              <a:chExt cx="252" cy="240"/>
            </a:xfrm>
          </p:grpSpPr>
          <p:sp>
            <p:nvSpPr>
              <p:cNvPr id="13491" name="Oval 40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3492" name="Line 41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3" name="Line 42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4" name="Line 43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5" name="Line 44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6" name="Line 45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7" name="Line 46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6" name="Group 47"/>
            <p:cNvGrpSpPr>
              <a:grpSpLocks/>
            </p:cNvGrpSpPr>
            <p:nvPr/>
          </p:nvGrpSpPr>
          <p:grpSpPr bwMode="auto">
            <a:xfrm>
              <a:off x="4752" y="1872"/>
              <a:ext cx="192" cy="192"/>
              <a:chOff x="4320" y="1776"/>
              <a:chExt cx="252" cy="240"/>
            </a:xfrm>
          </p:grpSpPr>
          <p:sp>
            <p:nvSpPr>
              <p:cNvPr id="13484" name="Oval 48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3485" name="Line 49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6" name="Line 50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7" name="Line 51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8" name="Line 52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9" name="Line 53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0" name="Line 54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7" name="Group 55"/>
            <p:cNvGrpSpPr>
              <a:grpSpLocks/>
            </p:cNvGrpSpPr>
            <p:nvPr/>
          </p:nvGrpSpPr>
          <p:grpSpPr bwMode="auto">
            <a:xfrm>
              <a:off x="4516" y="2070"/>
              <a:ext cx="480" cy="481"/>
              <a:chOff x="3982" y="2210"/>
              <a:chExt cx="575" cy="576"/>
            </a:xfrm>
          </p:grpSpPr>
          <p:grpSp>
            <p:nvGrpSpPr>
              <p:cNvPr id="13463" name="Group 56"/>
              <p:cNvGrpSpPr>
                <a:grpSpLocks/>
              </p:cNvGrpSpPr>
              <p:nvPr/>
            </p:nvGrpSpPr>
            <p:grpSpPr bwMode="auto">
              <a:xfrm>
                <a:off x="3982" y="2210"/>
                <a:ext cx="575" cy="576"/>
                <a:chOff x="3504" y="1536"/>
                <a:chExt cx="1392" cy="1776"/>
              </a:xfrm>
            </p:grpSpPr>
            <p:grpSp>
              <p:nvGrpSpPr>
                <p:cNvPr id="13469" name="Group 57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3471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  <p:sp>
                <p:nvSpPr>
                  <p:cNvPr id="13472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  <p:sp>
                <p:nvSpPr>
                  <p:cNvPr id="13474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5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6" name="Line 6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7" name="Line 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8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9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80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81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82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83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470" name="Oval 71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  <p:sp>
            <p:nvSpPr>
              <p:cNvPr id="13464" name="Line 72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5" name="Line 73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6" name="Line 74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7" name="Line 75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8" name="Line 76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8" name="Group 77"/>
            <p:cNvGrpSpPr>
              <a:grpSpLocks/>
            </p:cNvGrpSpPr>
            <p:nvPr/>
          </p:nvGrpSpPr>
          <p:grpSpPr bwMode="auto">
            <a:xfrm>
              <a:off x="4030" y="2306"/>
              <a:ext cx="575" cy="576"/>
              <a:chOff x="3982" y="2210"/>
              <a:chExt cx="575" cy="576"/>
            </a:xfrm>
          </p:grpSpPr>
          <p:grpSp>
            <p:nvGrpSpPr>
              <p:cNvPr id="13442" name="Group 78"/>
              <p:cNvGrpSpPr>
                <a:grpSpLocks/>
              </p:cNvGrpSpPr>
              <p:nvPr/>
            </p:nvGrpSpPr>
            <p:grpSpPr bwMode="auto">
              <a:xfrm>
                <a:off x="3982" y="2210"/>
                <a:ext cx="575" cy="576"/>
                <a:chOff x="3504" y="1536"/>
                <a:chExt cx="1392" cy="1776"/>
              </a:xfrm>
            </p:grpSpPr>
            <p:grpSp>
              <p:nvGrpSpPr>
                <p:cNvPr id="13448" name="Group 79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3450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  <p:sp>
                <p:nvSpPr>
                  <p:cNvPr id="13451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2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827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  <p:sp>
                <p:nvSpPr>
                  <p:cNvPr id="13453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4" name="Line 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5" name="Line 8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6" name="Line 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7" name="Line 8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8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9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60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61" name="Line 91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62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449" name="Oval 93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827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  <p:sp>
            <p:nvSpPr>
              <p:cNvPr id="13443" name="Line 94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827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44" name="Line 95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827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45" name="Line 96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827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46" name="Line 97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827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47" name="Line 98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827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9" name="Group 99"/>
            <p:cNvGrpSpPr>
              <a:grpSpLocks/>
            </p:cNvGrpSpPr>
            <p:nvPr/>
          </p:nvGrpSpPr>
          <p:grpSpPr bwMode="auto">
            <a:xfrm>
              <a:off x="3502" y="2117"/>
              <a:ext cx="575" cy="673"/>
              <a:chOff x="3262" y="1205"/>
              <a:chExt cx="575" cy="673"/>
            </a:xfrm>
          </p:grpSpPr>
          <p:grpSp>
            <p:nvGrpSpPr>
              <p:cNvPr id="13418" name="Group 100"/>
              <p:cNvGrpSpPr>
                <a:grpSpLocks/>
              </p:cNvGrpSpPr>
              <p:nvPr/>
            </p:nvGrpSpPr>
            <p:grpSpPr bwMode="auto">
              <a:xfrm>
                <a:off x="3262" y="1205"/>
                <a:ext cx="575" cy="673"/>
                <a:chOff x="3982" y="2210"/>
                <a:chExt cx="575" cy="576"/>
              </a:xfrm>
            </p:grpSpPr>
            <p:grpSp>
              <p:nvGrpSpPr>
                <p:cNvPr id="13421" name="Group 101"/>
                <p:cNvGrpSpPr>
                  <a:grpSpLocks/>
                </p:cNvGrpSpPr>
                <p:nvPr/>
              </p:nvGrpSpPr>
              <p:grpSpPr bwMode="auto">
                <a:xfrm>
                  <a:off x="3982" y="2210"/>
                  <a:ext cx="575" cy="576"/>
                  <a:chOff x="3504" y="1536"/>
                  <a:chExt cx="1392" cy="1776"/>
                </a:xfrm>
              </p:grpSpPr>
              <p:grpSp>
                <p:nvGrpSpPr>
                  <p:cNvPr id="13427" name="Group 102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3429" name="Oval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430" name="Line 1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1" name="Rectangle 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432" name="Line 1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3" name="Line 10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4" name="Line 10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5" name="Line 10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6" name="Line 11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7" name="Line 1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8" name="Line 1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9" name="Line 1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40" name="Line 1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41" name="Line 1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428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</p:grpSp>
            <p:sp>
              <p:nvSpPr>
                <p:cNvPr id="13422" name="Line 117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23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24" name="Line 119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25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26" name="Line 12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19" name="Line 122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0" name="Line 123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40" name="Group 124"/>
            <p:cNvGrpSpPr>
              <a:grpSpLocks/>
            </p:cNvGrpSpPr>
            <p:nvPr/>
          </p:nvGrpSpPr>
          <p:grpSpPr bwMode="auto">
            <a:xfrm>
              <a:off x="3070" y="1685"/>
              <a:ext cx="575" cy="673"/>
              <a:chOff x="3262" y="1205"/>
              <a:chExt cx="575" cy="673"/>
            </a:xfrm>
          </p:grpSpPr>
          <p:grpSp>
            <p:nvGrpSpPr>
              <p:cNvPr id="13394" name="Group 125"/>
              <p:cNvGrpSpPr>
                <a:grpSpLocks/>
              </p:cNvGrpSpPr>
              <p:nvPr/>
            </p:nvGrpSpPr>
            <p:grpSpPr bwMode="auto">
              <a:xfrm>
                <a:off x="3262" y="1205"/>
                <a:ext cx="575" cy="673"/>
                <a:chOff x="3982" y="2210"/>
                <a:chExt cx="575" cy="576"/>
              </a:xfrm>
            </p:grpSpPr>
            <p:grpSp>
              <p:nvGrpSpPr>
                <p:cNvPr id="13397" name="Group 126"/>
                <p:cNvGrpSpPr>
                  <a:grpSpLocks/>
                </p:cNvGrpSpPr>
                <p:nvPr/>
              </p:nvGrpSpPr>
              <p:grpSpPr bwMode="auto">
                <a:xfrm>
                  <a:off x="3982" y="2210"/>
                  <a:ext cx="575" cy="576"/>
                  <a:chOff x="3504" y="1536"/>
                  <a:chExt cx="1392" cy="1776"/>
                </a:xfrm>
              </p:grpSpPr>
              <p:grpSp>
                <p:nvGrpSpPr>
                  <p:cNvPr id="13403" name="Group 127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3405" name="Oval 1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406" name="Line 1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07" name="Rectangle 1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408" name="Line 1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09" name="Line 13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0" name="Line 13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1" name="Line 13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2" name="Line 13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3" name="Line 1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4" name="Line 1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5" name="Line 1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6" name="Line 1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7" name="Line 1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404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</p:grpSp>
            <p:sp>
              <p:nvSpPr>
                <p:cNvPr id="13398" name="Line 142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99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00" name="Line 144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01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02" name="Line 14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395" name="Line 147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96" name="Line 148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41" name="Group 149"/>
            <p:cNvGrpSpPr>
              <a:grpSpLocks/>
            </p:cNvGrpSpPr>
            <p:nvPr/>
          </p:nvGrpSpPr>
          <p:grpSpPr bwMode="auto">
            <a:xfrm>
              <a:off x="3118" y="965"/>
              <a:ext cx="527" cy="770"/>
              <a:chOff x="3262" y="1205"/>
              <a:chExt cx="575" cy="673"/>
            </a:xfrm>
          </p:grpSpPr>
          <p:grpSp>
            <p:nvGrpSpPr>
              <p:cNvPr id="13370" name="Group 150"/>
              <p:cNvGrpSpPr>
                <a:grpSpLocks/>
              </p:cNvGrpSpPr>
              <p:nvPr/>
            </p:nvGrpSpPr>
            <p:grpSpPr bwMode="auto">
              <a:xfrm>
                <a:off x="3262" y="1205"/>
                <a:ext cx="575" cy="673"/>
                <a:chOff x="3982" y="2210"/>
                <a:chExt cx="575" cy="576"/>
              </a:xfrm>
            </p:grpSpPr>
            <p:grpSp>
              <p:nvGrpSpPr>
                <p:cNvPr id="13373" name="Group 151"/>
                <p:cNvGrpSpPr>
                  <a:grpSpLocks/>
                </p:cNvGrpSpPr>
                <p:nvPr/>
              </p:nvGrpSpPr>
              <p:grpSpPr bwMode="auto">
                <a:xfrm>
                  <a:off x="3982" y="2210"/>
                  <a:ext cx="575" cy="576"/>
                  <a:chOff x="3504" y="1536"/>
                  <a:chExt cx="1392" cy="1776"/>
                </a:xfrm>
              </p:grpSpPr>
              <p:grpSp>
                <p:nvGrpSpPr>
                  <p:cNvPr id="13379" name="Group 152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3381" name="Oval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382" name="Line 1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3" name="Rectangle 1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384" name="Line 1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5" name="Line 15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6" name="Line 15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7" name="Line 15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8" name="Line 16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9" name="Line 1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90" name="Line 1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91" name="Line 1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92" name="Line 1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93" name="Line 1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380" name="Oval 166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</p:grpSp>
            <p:sp>
              <p:nvSpPr>
                <p:cNvPr id="13374" name="Line 167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75" name="Line 168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76" name="Line 169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77" name="Line 17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78" name="Line 17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371" name="Line 172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72" name="Line 173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42" name="Group 174"/>
            <p:cNvGrpSpPr>
              <a:grpSpLocks/>
            </p:cNvGrpSpPr>
            <p:nvPr/>
          </p:nvGrpSpPr>
          <p:grpSpPr bwMode="auto">
            <a:xfrm>
              <a:off x="3550" y="625"/>
              <a:ext cx="623" cy="958"/>
              <a:chOff x="3262" y="1205"/>
              <a:chExt cx="575" cy="673"/>
            </a:xfrm>
          </p:grpSpPr>
          <p:grpSp>
            <p:nvGrpSpPr>
              <p:cNvPr id="13346" name="Group 175"/>
              <p:cNvGrpSpPr>
                <a:grpSpLocks/>
              </p:cNvGrpSpPr>
              <p:nvPr/>
            </p:nvGrpSpPr>
            <p:grpSpPr bwMode="auto">
              <a:xfrm>
                <a:off x="3262" y="1205"/>
                <a:ext cx="575" cy="673"/>
                <a:chOff x="3982" y="2210"/>
                <a:chExt cx="575" cy="576"/>
              </a:xfrm>
            </p:grpSpPr>
            <p:grpSp>
              <p:nvGrpSpPr>
                <p:cNvPr id="13349" name="Group 176"/>
                <p:cNvGrpSpPr>
                  <a:grpSpLocks/>
                </p:cNvGrpSpPr>
                <p:nvPr/>
              </p:nvGrpSpPr>
              <p:grpSpPr bwMode="auto">
                <a:xfrm>
                  <a:off x="3982" y="2210"/>
                  <a:ext cx="575" cy="576"/>
                  <a:chOff x="3504" y="1536"/>
                  <a:chExt cx="1392" cy="1776"/>
                </a:xfrm>
              </p:grpSpPr>
              <p:grpSp>
                <p:nvGrpSpPr>
                  <p:cNvPr id="13355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3357" name="Oval 1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358" name="Line 1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59" name="Rectangle 1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360" name="Line 1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1" name="Line 18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2" name="Line 18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3" name="Line 18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4" name="Line 18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5" name="Line 1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6" name="Line 1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7" name="Line 1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8" name="Line 1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9" name="Line 1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356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</p:grpSp>
            <p:sp>
              <p:nvSpPr>
                <p:cNvPr id="13350" name="Line 192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51" name="Line 193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52" name="Line 194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53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54" name="Line 19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347" name="Line 197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48" name="Line 198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43" name="Line 199"/>
            <p:cNvSpPr>
              <a:spLocks noChangeShapeType="1"/>
            </p:cNvSpPr>
            <p:nvPr/>
          </p:nvSpPr>
          <p:spPr bwMode="auto">
            <a:xfrm>
              <a:off x="3840" y="10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4" name="Line 200"/>
            <p:cNvSpPr>
              <a:spLocks noChangeShapeType="1"/>
            </p:cNvSpPr>
            <p:nvPr/>
          </p:nvSpPr>
          <p:spPr bwMode="auto">
            <a:xfrm>
              <a:off x="3840" y="96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5" name="Line 201"/>
            <p:cNvSpPr>
              <a:spLocks noChangeShapeType="1"/>
            </p:cNvSpPr>
            <p:nvPr/>
          </p:nvSpPr>
          <p:spPr bwMode="auto">
            <a:xfrm>
              <a:off x="3840" y="1152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16" name="Text Box 202"/>
          <p:cNvSpPr txBox="1">
            <a:spLocks noChangeArrowheads="1"/>
          </p:cNvSpPr>
          <p:nvPr/>
        </p:nvSpPr>
        <p:spPr bwMode="auto">
          <a:xfrm>
            <a:off x="6096000" y="1981200"/>
            <a:ext cx="2362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Egg – N2  = no growth</a:t>
            </a:r>
          </a:p>
        </p:txBody>
      </p:sp>
      <p:sp>
        <p:nvSpPr>
          <p:cNvPr id="13317" name="Text Box 203"/>
          <p:cNvSpPr txBox="1">
            <a:spLocks noChangeArrowheads="1"/>
          </p:cNvSpPr>
          <p:nvPr/>
        </p:nvSpPr>
        <p:spPr bwMode="auto">
          <a:xfrm>
            <a:off x="7086600" y="3200400"/>
            <a:ext cx="144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N 4-6</a:t>
            </a:r>
          </a:p>
        </p:txBody>
      </p:sp>
      <p:sp>
        <p:nvSpPr>
          <p:cNvPr id="13318" name="Line 204"/>
          <p:cNvSpPr>
            <a:spLocks noChangeShapeType="1"/>
          </p:cNvSpPr>
          <p:nvPr/>
        </p:nvSpPr>
        <p:spPr bwMode="auto">
          <a:xfrm flipH="1">
            <a:off x="5410200" y="22098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Line 205"/>
          <p:cNvSpPr>
            <a:spLocks noChangeShapeType="1"/>
          </p:cNvSpPr>
          <p:nvPr/>
        </p:nvSpPr>
        <p:spPr bwMode="auto">
          <a:xfrm flipH="1">
            <a:off x="6324600" y="3276600"/>
            <a:ext cx="60960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Line 206"/>
          <p:cNvSpPr>
            <a:spLocks noChangeShapeType="1"/>
          </p:cNvSpPr>
          <p:nvPr/>
        </p:nvSpPr>
        <p:spPr bwMode="auto">
          <a:xfrm flipH="1">
            <a:off x="6324600" y="3546475"/>
            <a:ext cx="609600" cy="568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Text Box 207"/>
          <p:cNvSpPr txBox="1">
            <a:spLocks noChangeArrowheads="1"/>
          </p:cNvSpPr>
          <p:nvPr/>
        </p:nvSpPr>
        <p:spPr bwMode="auto">
          <a:xfrm>
            <a:off x="1905000" y="1676400"/>
            <a:ext cx="1600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Adult Female</a:t>
            </a:r>
          </a:p>
        </p:txBody>
      </p:sp>
      <p:sp>
        <p:nvSpPr>
          <p:cNvPr id="13322" name="Line 208"/>
          <p:cNvSpPr>
            <a:spLocks noChangeShapeType="1"/>
          </p:cNvSpPr>
          <p:nvPr/>
        </p:nvSpPr>
        <p:spPr bwMode="auto">
          <a:xfrm>
            <a:off x="2971800" y="2133600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Text Box 209"/>
          <p:cNvSpPr txBox="1">
            <a:spLocks noChangeArrowheads="1"/>
          </p:cNvSpPr>
          <p:nvPr/>
        </p:nvSpPr>
        <p:spPr bwMode="auto">
          <a:xfrm>
            <a:off x="1905000" y="6019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5 copepodite stages</a:t>
            </a:r>
          </a:p>
        </p:txBody>
      </p:sp>
      <p:sp>
        <p:nvSpPr>
          <p:cNvPr id="13324" name="Line 210"/>
          <p:cNvSpPr>
            <a:spLocks noChangeShapeType="1"/>
          </p:cNvSpPr>
          <p:nvPr/>
        </p:nvSpPr>
        <p:spPr bwMode="auto">
          <a:xfrm flipV="1">
            <a:off x="4495800" y="5105400"/>
            <a:ext cx="1219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211"/>
          <p:cNvSpPr>
            <a:spLocks noChangeShapeType="1"/>
          </p:cNvSpPr>
          <p:nvPr/>
        </p:nvSpPr>
        <p:spPr bwMode="auto">
          <a:xfrm flipV="1">
            <a:off x="1981200" y="3352800"/>
            <a:ext cx="12954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TextBox 213"/>
          <p:cNvSpPr txBox="1">
            <a:spLocks noChangeArrowheads="1"/>
          </p:cNvSpPr>
          <p:nvPr/>
        </p:nvSpPr>
        <p:spPr bwMode="auto">
          <a:xfrm>
            <a:off x="6227763" y="2522538"/>
            <a:ext cx="23066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N3 = first feeding</a:t>
            </a:r>
          </a:p>
        </p:txBody>
      </p:sp>
      <p:sp>
        <p:nvSpPr>
          <p:cNvPr id="13327" name="Line 204"/>
          <p:cNvSpPr>
            <a:spLocks noChangeShapeType="1"/>
          </p:cNvSpPr>
          <p:nvPr/>
        </p:nvSpPr>
        <p:spPr bwMode="auto">
          <a:xfrm flipH="1">
            <a:off x="5905500" y="2362200"/>
            <a:ext cx="2667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8" name="TextBox 215"/>
          <p:cNvSpPr txBox="1">
            <a:spLocks noChangeArrowheads="1"/>
          </p:cNvSpPr>
          <p:nvPr/>
        </p:nvSpPr>
        <p:spPr bwMode="auto">
          <a:xfrm>
            <a:off x="6629400" y="5121275"/>
            <a:ext cx="2362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Forage from N3 on</a:t>
            </a:r>
          </a:p>
        </p:txBody>
      </p:sp>
      <p:sp>
        <p:nvSpPr>
          <p:cNvPr id="13329" name="TextBox 216"/>
          <p:cNvSpPr txBox="1">
            <a:spLocks noChangeArrowheads="1"/>
          </p:cNvSpPr>
          <p:nvPr/>
        </p:nvSpPr>
        <p:spPr bwMode="auto">
          <a:xfrm>
            <a:off x="533400" y="3711575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DVM = CIV -&gt;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713390" y="2433935"/>
            <a:ext cx="2258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CV can go dormant based on lipid stores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4334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runs: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year run of climatology, with UI or </a:t>
            </a:r>
            <a:r>
              <a:rPr lang="en-US" dirty="0" err="1" smtClean="0"/>
              <a:t>SeaWifs</a:t>
            </a:r>
            <a:r>
              <a:rPr lang="en-US" dirty="0" smtClean="0"/>
              <a:t> as prey index</a:t>
            </a:r>
          </a:p>
          <a:p>
            <a:r>
              <a:rPr lang="en-US" dirty="0" smtClean="0"/>
              <a:t>Use climatology as spin up, then run model forward for 2014-2016</a:t>
            </a:r>
          </a:p>
          <a:p>
            <a:r>
              <a:rPr lang="en-US" dirty="0" smtClean="0"/>
              <a:t>Temperature data from Spray Gliders (Rudnick and </a:t>
            </a:r>
            <a:r>
              <a:rPr lang="en-US" dirty="0" err="1" smtClean="0"/>
              <a:t>Zaba</a:t>
            </a:r>
            <a:r>
              <a:rPr lang="en-US" dirty="0" smtClean="0"/>
              <a:t>, SIO)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4802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Forcing</a:t>
            </a:r>
            <a:endParaRPr lang="en-US" dirty="0"/>
          </a:p>
        </p:txBody>
      </p:sp>
      <p:pic>
        <p:nvPicPr>
          <p:cNvPr id="4" name="Picture 3" descr="station8080 glider data 07-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237813"/>
            <a:ext cx="7035800" cy="2070100"/>
          </a:xfrm>
          <a:prstGeom prst="rect">
            <a:avLst/>
          </a:prstGeom>
        </p:spPr>
      </p:pic>
      <p:pic>
        <p:nvPicPr>
          <p:cNvPr id="5" name="Picture 4" descr="spray8080climatology 07-20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903075"/>
            <a:ext cx="7035800" cy="2222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6200000" flipH="1">
            <a:off x="1516878" y="3554367"/>
            <a:ext cx="776247" cy="26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263931" y="3307913"/>
            <a:ext cx="1611586" cy="7298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7101" y="3586296"/>
            <a:ext cx="260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Climatology, 2007-2013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68483" y="5351517"/>
            <a:ext cx="429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Forcing for “standard years” and spin 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72690" y="1382602"/>
            <a:ext cx="1410136" cy="1604086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72690" y="2030531"/>
            <a:ext cx="128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Forcing for Blob years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99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Prey forcing</a:t>
            </a:r>
            <a:endParaRPr lang="en-US" dirty="0"/>
          </a:p>
        </p:txBody>
      </p:sp>
      <p:pic>
        <p:nvPicPr>
          <p:cNvPr id="4" name="Picture 3" descr="ui clim and all vs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884621"/>
            <a:ext cx="7404100" cy="267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3035" y="1050302"/>
            <a:ext cx="328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Upwelling Index as Prey Index</a:t>
            </a:r>
            <a:endParaRPr lang="en-US" dirty="0"/>
          </a:p>
        </p:txBody>
      </p:sp>
      <p:pic>
        <p:nvPicPr>
          <p:cNvPr id="6" name="Picture 5" descr="seawifs vs clim 80 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723728"/>
            <a:ext cx="7378700" cy="261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9448" y="4072759"/>
            <a:ext cx="251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SeaWifs</a:t>
            </a:r>
            <a:r>
              <a:rPr lang="en-US" dirty="0" smtClean="0"/>
              <a:t> as Prey Index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"/>
            <a:ext cx="7772400" cy="6953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model run</a:t>
            </a:r>
            <a:endParaRPr lang="en-US" dirty="0"/>
          </a:p>
        </p:txBody>
      </p:sp>
      <p:pic>
        <p:nvPicPr>
          <p:cNvPr id="4" name="stages vs time ibm animation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8731" y="714375"/>
            <a:ext cx="5443538" cy="57949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" y="1095375"/>
            <a:ext cx="29363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1D water column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Copepods go through all life stages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Vertically migrate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 dormant based on lipid stores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Background color is water Temp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Green line is Food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Each dot is one copepod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 year example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 image per day (night) so DVM not shown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1115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Marine </a:t>
            </a:r>
            <a:r>
              <a:rPr lang="en-US" dirty="0" err="1" smtClean="0"/>
              <a:t>heatwave</a:t>
            </a:r>
            <a:r>
              <a:rPr lang="en-US" dirty="0" smtClean="0"/>
              <a:t> of 2014-2016</a:t>
            </a:r>
            <a:br>
              <a:rPr lang="en-US" dirty="0" smtClean="0"/>
            </a:br>
            <a:r>
              <a:rPr lang="en-US" dirty="0" smtClean="0"/>
              <a:t>aka “The Blob”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Unprecedented T increase for 3 years</a:t>
            </a:r>
          </a:p>
          <a:p>
            <a:r>
              <a:rPr lang="en-US" dirty="0" smtClean="0"/>
              <a:t>Strong subsurface component</a:t>
            </a:r>
          </a:p>
          <a:p>
            <a:r>
              <a:rPr lang="en-US" dirty="0" smtClean="0"/>
              <a:t>Altered species distributions and community structure (rare species, range shifts etc.)</a:t>
            </a:r>
          </a:p>
          <a:p>
            <a:endParaRPr lang="en-US" dirty="0" smtClean="0"/>
          </a:p>
          <a:p>
            <a:r>
              <a:rPr lang="en-US" dirty="0" smtClean="0"/>
              <a:t>Q: What were impacts on common species, and zooplankton in particular?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8349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Upwelling as Prey:</a:t>
            </a:r>
            <a:br>
              <a:rPr lang="en-US" dirty="0" smtClean="0"/>
            </a:br>
            <a:r>
              <a:rPr lang="en-US" dirty="0" smtClean="0"/>
              <a:t>Egg production</a:t>
            </a:r>
            <a:endParaRPr lang="en-US" dirty="0"/>
          </a:p>
        </p:txBody>
      </p:sp>
      <p:pic>
        <p:nvPicPr>
          <p:cNvPr id="10" name="Picture 9" descr="calcofi8080eggprovsU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86" y="1882775"/>
            <a:ext cx="7817890" cy="312715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29465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Upwelling as Prey:</a:t>
            </a:r>
            <a:br>
              <a:rPr lang="en-US" dirty="0" smtClean="0"/>
            </a:br>
            <a:r>
              <a:rPr lang="en-US" dirty="0" smtClean="0"/>
              <a:t>Adult Sizes</a:t>
            </a:r>
            <a:endParaRPr lang="en-US" dirty="0"/>
          </a:p>
        </p:txBody>
      </p:sp>
      <p:pic>
        <p:nvPicPr>
          <p:cNvPr id="11" name="Picture 10" descr="calcofi8080adultuiv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08587"/>
            <a:ext cx="8100083" cy="324003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29465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Upwelling as Prey:</a:t>
            </a:r>
            <a:br>
              <a:rPr lang="en-US" dirty="0" smtClean="0"/>
            </a:br>
            <a:r>
              <a:rPr lang="en-US" dirty="0" smtClean="0"/>
              <a:t>Fat content (fraction lipids)</a:t>
            </a:r>
            <a:endParaRPr lang="en-US" dirty="0"/>
          </a:p>
        </p:txBody>
      </p:sp>
      <p:pic>
        <p:nvPicPr>
          <p:cNvPr id="10" name="Picture 9" descr="calcofi8080lipidUIv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0077"/>
            <a:ext cx="8472050" cy="338882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29465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Upwelling as Prey:</a:t>
            </a:r>
            <a:br>
              <a:rPr lang="en-US" dirty="0" smtClean="0"/>
            </a:br>
            <a:r>
              <a:rPr lang="en-US" dirty="0" smtClean="0"/>
              <a:t>Timing, Wake and Sleep times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24414" y="2198414"/>
            <a:ext cx="13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Climatology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2655" y="4949356"/>
            <a:ext cx="128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2014-2016</a:t>
            </a:r>
            <a:endParaRPr lang="en-US" dirty="0"/>
          </a:p>
        </p:txBody>
      </p:sp>
      <p:pic>
        <p:nvPicPr>
          <p:cNvPr id="10" name="Picture 9" descr="calcofi8080allw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06847"/>
            <a:ext cx="6350001" cy="2540000"/>
          </a:xfrm>
          <a:prstGeom prst="rect">
            <a:avLst/>
          </a:prstGeom>
        </p:spPr>
      </p:pic>
      <p:pic>
        <p:nvPicPr>
          <p:cNvPr id="11" name="Picture 10" descr="calcofi8080climwak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295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29465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</a:t>
            </a:r>
            <a:r>
              <a:rPr lang="en-US" dirty="0" err="1" smtClean="0"/>
              <a:t>SeaWifs</a:t>
            </a:r>
            <a:r>
              <a:rPr lang="en-US" dirty="0" smtClean="0"/>
              <a:t> as Prey:</a:t>
            </a:r>
            <a:br>
              <a:rPr lang="en-US" dirty="0" smtClean="0"/>
            </a:br>
            <a:r>
              <a:rPr lang="en-US" dirty="0" smtClean="0"/>
              <a:t>Egg production</a:t>
            </a:r>
            <a:endParaRPr lang="en-US" dirty="0"/>
          </a:p>
        </p:txBody>
      </p:sp>
      <p:pic>
        <p:nvPicPr>
          <p:cNvPr id="5" name="Picture 4" descr="calcofi8080eggprovsspr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" y="1900238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29465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</a:t>
            </a:r>
            <a:r>
              <a:rPr lang="en-US" dirty="0" err="1" smtClean="0"/>
              <a:t>SeaWifs</a:t>
            </a:r>
            <a:r>
              <a:rPr lang="en-US" dirty="0" smtClean="0"/>
              <a:t> as Prey: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Adult Size</a:t>
            </a:r>
            <a:endParaRPr lang="en-US" dirty="0"/>
          </a:p>
        </p:txBody>
      </p:sp>
      <p:pic>
        <p:nvPicPr>
          <p:cNvPr id="5" name="Picture 4" descr="calcofi8080adultsprayv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760538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2946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</a:t>
            </a:r>
            <a:r>
              <a:rPr lang="en-US" dirty="0" err="1" smtClean="0"/>
              <a:t>SeaWifs</a:t>
            </a:r>
            <a:r>
              <a:rPr lang="en-US" dirty="0" smtClean="0"/>
              <a:t> as Prey: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Fat content</a:t>
            </a:r>
            <a:endParaRPr lang="en-US" dirty="0"/>
          </a:p>
        </p:txBody>
      </p:sp>
      <p:pic>
        <p:nvPicPr>
          <p:cNvPr id="5" name="Picture 4" descr="calcofi8080lipidsprayv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08" y="1812925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29465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</a:t>
            </a:r>
            <a:r>
              <a:rPr lang="en-US" dirty="0" err="1" smtClean="0"/>
              <a:t>SeaWifs</a:t>
            </a:r>
            <a:r>
              <a:rPr lang="en-US" dirty="0" smtClean="0"/>
              <a:t> as Prey: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24414" y="2198414"/>
            <a:ext cx="13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Climatology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2655" y="4949356"/>
            <a:ext cx="128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2014-2016</a:t>
            </a:r>
            <a:endParaRPr lang="en-US" dirty="0"/>
          </a:p>
        </p:txBody>
      </p:sp>
      <p:pic>
        <p:nvPicPr>
          <p:cNvPr id="5" name="Picture 4" descr="calcofi8080allwakespr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4" y="4048688"/>
            <a:ext cx="6350000" cy="2540000"/>
          </a:xfrm>
          <a:prstGeom prst="rect">
            <a:avLst/>
          </a:prstGeom>
        </p:spPr>
      </p:pic>
      <p:pic>
        <p:nvPicPr>
          <p:cNvPr id="6" name="Picture 5" descr="calcofi8080climwakespr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14" y="1300662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29465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3602"/>
            <a:ext cx="914399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Copepods are dominant consumer:</a:t>
            </a:r>
            <a:br>
              <a:rPr lang="en-US" dirty="0" smtClean="0"/>
            </a:br>
            <a:r>
              <a:rPr lang="en-US" sz="3100" dirty="0" smtClean="0"/>
              <a:t>response to T, but almost never modeled as such</a:t>
            </a:r>
            <a:r>
              <a:rPr lang="is-IS" sz="3100" dirty="0" smtClean="0"/>
              <a:t>…..</a:t>
            </a:r>
            <a:endParaRPr lang="en-US" sz="31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31739932"/>
              </p:ext>
            </p:extLst>
          </p:nvPr>
        </p:nvGraphicFramePr>
        <p:xfrm>
          <a:off x="2842400" y="1795340"/>
          <a:ext cx="5920032" cy="4697535"/>
        </p:xfrm>
        <a:graphic>
          <a:graphicData uri="http://schemas.openxmlformats.org/presentationml/2006/ole">
            <p:oleObj spid="_x0000_s2055" name="Worksheet" r:id="rId3" imgW="6337300" imgH="5029200" progId="Excel.Sheet.8">
              <p:embed/>
            </p:oleObj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20648" y="3164776"/>
            <a:ext cx="1897446" cy="79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G = 30%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per day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032903" y="2157844"/>
            <a:ext cx="21359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 = 15% per day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676585" y="4901514"/>
            <a:ext cx="23419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14881C"/>
                </a:solidFill>
              </a:rPr>
              <a:t>G = 11% per 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346" y="1536632"/>
            <a:ext cx="841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Calanus</a:t>
            </a:r>
            <a:r>
              <a:rPr lang="en-US" i="1" dirty="0" smtClean="0"/>
              <a:t> </a:t>
            </a:r>
            <a:r>
              <a:rPr lang="en-US" i="1" dirty="0" err="1" smtClean="0"/>
              <a:t>pacificus</a:t>
            </a:r>
            <a:r>
              <a:rPr lang="en-US" i="1" dirty="0" smtClean="0"/>
              <a:t> </a:t>
            </a:r>
            <a:r>
              <a:rPr lang="en-US" dirty="0" smtClean="0"/>
              <a:t>(most dominant copepod) growth </a:t>
            </a:r>
            <a:r>
              <a:rPr lang="en-US" dirty="0" err="1" smtClean="0"/>
              <a:t>vs</a:t>
            </a:r>
            <a:r>
              <a:rPr lang="en-US" dirty="0" smtClean="0"/>
              <a:t> temperature and food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38042" y="2947887"/>
            <a:ext cx="3622403" cy="20423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0629" y="5763161"/>
            <a:ext cx="220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i="1" dirty="0" smtClean="0"/>
              <a:t>Photo </a:t>
            </a:r>
            <a:r>
              <a:rPr lang="it-IT" sz="1400" i="1" dirty="0"/>
              <a:t>Credit: Olivier </a:t>
            </a:r>
            <a:r>
              <a:rPr lang="it-IT" sz="1400" i="1" dirty="0" err="1"/>
              <a:t>Glippa</a:t>
            </a:r>
            <a:endParaRPr lang="en-US" sz="1400" i="1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2482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8" y="3011762"/>
            <a:ext cx="826963" cy="2054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MHW had big impacts on surface and importantly SUBSURFACE properties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22" y="2642430"/>
            <a:ext cx="8537778" cy="2807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9681" y="6010672"/>
            <a:ext cx="355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Zaba</a:t>
            </a:r>
            <a:r>
              <a:rPr lang="en-US" dirty="0" smtClean="0"/>
              <a:t> and Rudnick,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313" y="5294409"/>
            <a:ext cx="7019357" cy="5644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05587" y="2273098"/>
            <a:ext cx="42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CalCOFI</a:t>
            </a:r>
            <a:r>
              <a:rPr lang="en-US" dirty="0" smtClean="0"/>
              <a:t> line 90 from gliders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74524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38100"/>
            <a:ext cx="8331200" cy="1143000"/>
          </a:xfrm>
        </p:spPr>
        <p:txBody>
          <a:bodyPr/>
          <a:lstStyle/>
          <a:p>
            <a:r>
              <a:rPr lang="en-US" i="1" dirty="0" smtClean="0"/>
              <a:t>C. </a:t>
            </a:r>
            <a:r>
              <a:rPr lang="en-US" i="1" dirty="0" err="1"/>
              <a:t>p</a:t>
            </a:r>
            <a:r>
              <a:rPr lang="en-US" i="1" dirty="0" err="1" smtClean="0"/>
              <a:t>acificus</a:t>
            </a:r>
            <a:r>
              <a:rPr lang="en-US" i="1" dirty="0" smtClean="0"/>
              <a:t> </a:t>
            </a:r>
            <a:r>
              <a:rPr lang="en-US" dirty="0" smtClean="0"/>
              <a:t>life cycle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17500" y="850900"/>
            <a:ext cx="8445500" cy="5539516"/>
            <a:chOff x="317500" y="850900"/>
            <a:chExt cx="8445500" cy="5539516"/>
          </a:xfrm>
        </p:grpSpPr>
        <p:sp>
          <p:nvSpPr>
            <p:cNvPr id="218" name="Line 5"/>
            <p:cNvSpPr>
              <a:spLocks noChangeShapeType="1"/>
            </p:cNvSpPr>
            <p:nvPr/>
          </p:nvSpPr>
          <p:spPr bwMode="auto">
            <a:xfrm flipV="1">
              <a:off x="1041400" y="5219700"/>
              <a:ext cx="7607300" cy="25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Text Box 6"/>
            <p:cNvSpPr txBox="1">
              <a:spLocks noChangeArrowheads="1"/>
            </p:cNvSpPr>
            <p:nvPr/>
          </p:nvSpPr>
          <p:spPr bwMode="auto">
            <a:xfrm>
              <a:off x="850900" y="5537200"/>
              <a:ext cx="79121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Jan			        </a:t>
              </a:r>
              <a:r>
                <a:rPr lang="en-US" dirty="0" smtClean="0"/>
                <a:t>                             </a:t>
              </a:r>
              <a:r>
                <a:rPr lang="en-US" dirty="0"/>
                <a:t>Jun			    </a:t>
              </a:r>
              <a:r>
                <a:rPr lang="en-US" dirty="0" smtClean="0"/>
                <a:t>                                 </a:t>
              </a:r>
              <a:r>
                <a:rPr lang="en-US" dirty="0"/>
                <a:t>Dec</a:t>
              </a:r>
            </a:p>
          </p:txBody>
        </p:sp>
        <p:sp>
          <p:nvSpPr>
            <p:cNvPr id="220" name="Oval 8"/>
            <p:cNvSpPr>
              <a:spLocks noChangeArrowheads="1"/>
            </p:cNvSpPr>
            <p:nvPr/>
          </p:nvSpPr>
          <p:spPr bwMode="auto">
            <a:xfrm>
              <a:off x="1752600" y="19685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1" name="Group 50"/>
            <p:cNvGrpSpPr>
              <a:grpSpLocks/>
            </p:cNvGrpSpPr>
            <p:nvPr/>
          </p:nvGrpSpPr>
          <p:grpSpPr bwMode="auto">
            <a:xfrm>
              <a:off x="1905000" y="1917700"/>
              <a:ext cx="304800" cy="304800"/>
              <a:chOff x="4320" y="1776"/>
              <a:chExt cx="252" cy="240"/>
            </a:xfrm>
          </p:grpSpPr>
          <p:sp>
            <p:nvSpPr>
              <p:cNvPr id="222" name="Oval 51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Line 52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4" name="Line 53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" name="Line 54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" name="Line 55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" name="Line 56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" name="Line 57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9" name="Oval 429"/>
            <p:cNvSpPr>
              <a:spLocks noChangeArrowheads="1"/>
            </p:cNvSpPr>
            <p:nvPr/>
          </p:nvSpPr>
          <p:spPr bwMode="auto">
            <a:xfrm>
              <a:off x="3708400" y="20320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0" name="Group 430"/>
            <p:cNvGrpSpPr>
              <a:grpSpLocks/>
            </p:cNvGrpSpPr>
            <p:nvPr/>
          </p:nvGrpSpPr>
          <p:grpSpPr bwMode="auto">
            <a:xfrm>
              <a:off x="3860800" y="1981200"/>
              <a:ext cx="304800" cy="304800"/>
              <a:chOff x="4320" y="1776"/>
              <a:chExt cx="252" cy="240"/>
            </a:xfrm>
          </p:grpSpPr>
          <p:sp>
            <p:nvSpPr>
              <p:cNvPr id="231" name="Oval 431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2" name="Line 432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3" name="Line 433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4" name="Line 434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" name="Line 435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" name="Line 436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" name="Line 437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8" name="Oval 510"/>
            <p:cNvSpPr>
              <a:spLocks noChangeArrowheads="1"/>
            </p:cNvSpPr>
            <p:nvPr/>
          </p:nvSpPr>
          <p:spPr bwMode="auto">
            <a:xfrm>
              <a:off x="5207000" y="21590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9" name="Group 511"/>
            <p:cNvGrpSpPr>
              <a:grpSpLocks/>
            </p:cNvGrpSpPr>
            <p:nvPr/>
          </p:nvGrpSpPr>
          <p:grpSpPr bwMode="auto">
            <a:xfrm>
              <a:off x="5461000" y="2120900"/>
              <a:ext cx="304800" cy="304800"/>
              <a:chOff x="4320" y="1776"/>
              <a:chExt cx="252" cy="240"/>
            </a:xfrm>
          </p:grpSpPr>
          <p:sp>
            <p:nvSpPr>
              <p:cNvPr id="240" name="Oval 512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1" name="Line 513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514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515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516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517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Line 518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" name="Group 566"/>
            <p:cNvGrpSpPr>
              <a:grpSpLocks/>
            </p:cNvGrpSpPr>
            <p:nvPr/>
          </p:nvGrpSpPr>
          <p:grpSpPr bwMode="auto">
            <a:xfrm>
              <a:off x="6197600" y="4152900"/>
              <a:ext cx="711200" cy="863600"/>
              <a:chOff x="3264" y="1200"/>
              <a:chExt cx="576" cy="672"/>
            </a:xfrm>
          </p:grpSpPr>
          <p:grpSp>
            <p:nvGrpSpPr>
              <p:cNvPr id="248" name="Group 567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251" name="Group 568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257" name="Group 569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259" name="Oval 5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5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Rectangle 5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5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57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57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57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57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5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5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5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5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5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8" name="Oval 583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2" name="Line 584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3" name="Line 58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Line 58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Line 587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Line 588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9" name="Line 589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Line 590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2" name="Group 591"/>
            <p:cNvGrpSpPr>
              <a:grpSpLocks/>
            </p:cNvGrpSpPr>
            <p:nvPr/>
          </p:nvGrpSpPr>
          <p:grpSpPr bwMode="auto">
            <a:xfrm>
              <a:off x="1028700" y="2171700"/>
              <a:ext cx="838200" cy="1219200"/>
              <a:chOff x="3264" y="1200"/>
              <a:chExt cx="576" cy="672"/>
            </a:xfrm>
          </p:grpSpPr>
          <p:grpSp>
            <p:nvGrpSpPr>
              <p:cNvPr id="273" name="Group 592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276" name="Group 593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282" name="Group 594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284" name="Oval 5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5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Rectangle 5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59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59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0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0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0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6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6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83" name="Oval 608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7" name="Line 609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8" name="Line 61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" name="Line 61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0" name="Line 612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1" name="Line 613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74" name="Line 614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5" name="Line 615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7" name="Line 617"/>
            <p:cNvSpPr>
              <a:spLocks noChangeShapeType="1"/>
            </p:cNvSpPr>
            <p:nvPr/>
          </p:nvSpPr>
          <p:spPr bwMode="auto">
            <a:xfrm flipH="1" flipV="1">
              <a:off x="2603500" y="20320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8" name="Group 618"/>
            <p:cNvGrpSpPr>
              <a:grpSpLocks/>
            </p:cNvGrpSpPr>
            <p:nvPr/>
          </p:nvGrpSpPr>
          <p:grpSpPr bwMode="auto">
            <a:xfrm>
              <a:off x="2209800" y="2400300"/>
              <a:ext cx="762000" cy="762000"/>
              <a:chOff x="3984" y="2208"/>
              <a:chExt cx="576" cy="576"/>
            </a:xfrm>
          </p:grpSpPr>
          <p:grpSp>
            <p:nvGrpSpPr>
              <p:cNvPr id="299" name="Group 619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305" name="Group 620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307" name="Oval 62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" name="Line 622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Rectangle 623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0" name="Line 624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Line 6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Line 6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Line 6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4" name="Line 6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Line 629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6" name="Line 630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Line 631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8" name="Line 632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Line 633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6" name="Oval 634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00" name="Line 635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636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7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3" name="Line 638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Line 639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0" name="Line 640"/>
            <p:cNvSpPr>
              <a:spLocks noChangeShapeType="1"/>
            </p:cNvSpPr>
            <p:nvPr/>
          </p:nvSpPr>
          <p:spPr bwMode="auto">
            <a:xfrm flipH="1" flipV="1">
              <a:off x="4483100" y="20193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Line 641"/>
            <p:cNvSpPr>
              <a:spLocks noChangeShapeType="1"/>
            </p:cNvSpPr>
            <p:nvPr/>
          </p:nvSpPr>
          <p:spPr bwMode="auto">
            <a:xfrm flipH="1" flipV="1">
              <a:off x="3263900" y="2006600"/>
              <a:ext cx="38100" cy="2616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Line 642"/>
            <p:cNvSpPr>
              <a:spLocks noChangeShapeType="1"/>
            </p:cNvSpPr>
            <p:nvPr/>
          </p:nvSpPr>
          <p:spPr bwMode="auto">
            <a:xfrm flipH="1" flipV="1">
              <a:off x="4940300" y="2120900"/>
              <a:ext cx="50800" cy="25527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Line 643"/>
            <p:cNvSpPr>
              <a:spLocks noChangeShapeType="1"/>
            </p:cNvSpPr>
            <p:nvPr/>
          </p:nvSpPr>
          <p:spPr bwMode="auto">
            <a:xfrm flipH="1" flipV="1">
              <a:off x="6096000" y="21336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4" name="Group 644"/>
            <p:cNvGrpSpPr>
              <a:grpSpLocks/>
            </p:cNvGrpSpPr>
            <p:nvPr/>
          </p:nvGrpSpPr>
          <p:grpSpPr bwMode="auto">
            <a:xfrm>
              <a:off x="2895600" y="3022600"/>
              <a:ext cx="838200" cy="1219200"/>
              <a:chOff x="3264" y="1200"/>
              <a:chExt cx="576" cy="672"/>
            </a:xfrm>
          </p:grpSpPr>
          <p:grpSp>
            <p:nvGrpSpPr>
              <p:cNvPr id="325" name="Group 645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328" name="Group 646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334" name="Group 647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336" name="Oval 6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7" name="Line 6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Rectangle 6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" name="Line 6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0" name="Line 65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1" name="Line 65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2" name="Line 65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65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6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6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6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65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6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5" name="Oval 661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9" name="Line 662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0" name="Line 663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1" name="Line 664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2" name="Line 66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3" name="Line 66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6" name="Line 667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Line 668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9" name="Group 669"/>
            <p:cNvGrpSpPr>
              <a:grpSpLocks/>
            </p:cNvGrpSpPr>
            <p:nvPr/>
          </p:nvGrpSpPr>
          <p:grpSpPr bwMode="auto">
            <a:xfrm>
              <a:off x="4572000" y="3009900"/>
              <a:ext cx="838200" cy="1219200"/>
              <a:chOff x="3264" y="1200"/>
              <a:chExt cx="576" cy="672"/>
            </a:xfrm>
          </p:grpSpPr>
          <p:grpSp>
            <p:nvGrpSpPr>
              <p:cNvPr id="350" name="Group 670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353" name="Group 671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359" name="Group 672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361" name="Oval 6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6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Rectangle 6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6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67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67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67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68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6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6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6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6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6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60" name="Oval 686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4" name="Line 687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5" name="Line 688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6" name="Line 689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Line 69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" name="Line 69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51" name="Line 692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2" name="Line 693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4" name="Group 694"/>
            <p:cNvGrpSpPr>
              <a:grpSpLocks/>
            </p:cNvGrpSpPr>
            <p:nvPr/>
          </p:nvGrpSpPr>
          <p:grpSpPr bwMode="auto">
            <a:xfrm>
              <a:off x="4076700" y="2324100"/>
              <a:ext cx="762000" cy="762000"/>
              <a:chOff x="3984" y="2208"/>
              <a:chExt cx="576" cy="576"/>
            </a:xfrm>
          </p:grpSpPr>
          <p:grpSp>
            <p:nvGrpSpPr>
              <p:cNvPr id="375" name="Group 695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381" name="Group 696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383" name="Oval 69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698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Rectangle 699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6" name="Line 700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Line 7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Line 7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Line 7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Line 7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1" name="Line 705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2" name="Line 706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Line 7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Line 708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Line 70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2" name="Oval 710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76" name="Line 711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7" name="Line 7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8" name="Line 7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" name="Line 714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" name="Line 715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6" name="Group 716"/>
            <p:cNvGrpSpPr>
              <a:grpSpLocks/>
            </p:cNvGrpSpPr>
            <p:nvPr/>
          </p:nvGrpSpPr>
          <p:grpSpPr bwMode="auto">
            <a:xfrm>
              <a:off x="5702300" y="2476500"/>
              <a:ext cx="762000" cy="762000"/>
              <a:chOff x="3984" y="2208"/>
              <a:chExt cx="576" cy="576"/>
            </a:xfrm>
          </p:grpSpPr>
          <p:grpSp>
            <p:nvGrpSpPr>
              <p:cNvPr id="397" name="Group 717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403" name="Group 718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405" name="Oval 7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Line 720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7" name="Rectangle 721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Line 722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Line 7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Line 7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1" name="Line 7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Line 7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Line 727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Line 728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Line 72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Line 73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Line 731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4" name="Oval 732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98" name="Line 733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" name="Line 734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" name="Line 735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1" name="Line 736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2" name="Line 737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8" name="Line 738"/>
            <p:cNvSpPr>
              <a:spLocks noChangeShapeType="1"/>
            </p:cNvSpPr>
            <p:nvPr/>
          </p:nvSpPr>
          <p:spPr bwMode="auto">
            <a:xfrm>
              <a:off x="6959600" y="4483100"/>
              <a:ext cx="172720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" name="Line 739"/>
            <p:cNvSpPr>
              <a:spLocks noChangeShapeType="1"/>
            </p:cNvSpPr>
            <p:nvPr/>
          </p:nvSpPr>
          <p:spPr bwMode="auto">
            <a:xfrm flipV="1">
              <a:off x="698500" y="3429000"/>
              <a:ext cx="749300" cy="10795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" name="Text Box 740"/>
            <p:cNvSpPr txBox="1">
              <a:spLocks noChangeArrowheads="1"/>
            </p:cNvSpPr>
            <p:nvPr/>
          </p:nvSpPr>
          <p:spPr bwMode="auto">
            <a:xfrm>
              <a:off x="1917700" y="3733800"/>
              <a:ext cx="2235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Vertical Migration</a:t>
              </a:r>
            </a:p>
          </p:txBody>
        </p:sp>
        <p:sp>
          <p:nvSpPr>
            <p:cNvPr id="421" name="Text Box 741"/>
            <p:cNvSpPr txBox="1">
              <a:spLocks noChangeArrowheads="1"/>
            </p:cNvSpPr>
            <p:nvPr/>
          </p:nvSpPr>
          <p:spPr bwMode="auto">
            <a:xfrm>
              <a:off x="7213600" y="3581400"/>
              <a:ext cx="13843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hlink"/>
                  </a:solidFill>
                </a:rPr>
                <a:t>Dormant phase</a:t>
              </a:r>
            </a:p>
          </p:txBody>
        </p:sp>
        <p:sp>
          <p:nvSpPr>
            <p:cNvPr id="422" name="Rectangle 742"/>
            <p:cNvSpPr>
              <a:spLocks noChangeArrowheads="1"/>
            </p:cNvSpPr>
            <p:nvPr/>
          </p:nvSpPr>
          <p:spPr bwMode="auto">
            <a:xfrm>
              <a:off x="939800" y="1092200"/>
              <a:ext cx="7556500" cy="4013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" name="Line 743"/>
            <p:cNvSpPr>
              <a:spLocks noChangeShapeType="1"/>
            </p:cNvSpPr>
            <p:nvPr/>
          </p:nvSpPr>
          <p:spPr bwMode="auto">
            <a:xfrm>
              <a:off x="952500" y="1765300"/>
              <a:ext cx="7531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4" name="Text Box 744"/>
            <p:cNvSpPr txBox="1">
              <a:spLocks noChangeArrowheads="1"/>
            </p:cNvSpPr>
            <p:nvPr/>
          </p:nvSpPr>
          <p:spPr bwMode="auto">
            <a:xfrm rot="16200000">
              <a:off x="-44450" y="2714625"/>
              <a:ext cx="1435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Depth</a:t>
              </a:r>
            </a:p>
          </p:txBody>
        </p:sp>
        <p:sp>
          <p:nvSpPr>
            <p:cNvPr id="425" name="Text Box 745"/>
            <p:cNvSpPr txBox="1">
              <a:spLocks noChangeArrowheads="1"/>
            </p:cNvSpPr>
            <p:nvPr/>
          </p:nvSpPr>
          <p:spPr bwMode="auto">
            <a:xfrm>
              <a:off x="609600" y="1612900"/>
              <a:ext cx="355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426" name="Text Box 746"/>
            <p:cNvSpPr txBox="1">
              <a:spLocks noChangeArrowheads="1"/>
            </p:cNvSpPr>
            <p:nvPr/>
          </p:nvSpPr>
          <p:spPr bwMode="auto">
            <a:xfrm>
              <a:off x="317500" y="4876800"/>
              <a:ext cx="1219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300</a:t>
              </a:r>
            </a:p>
          </p:txBody>
        </p:sp>
        <p:sp>
          <p:nvSpPr>
            <p:cNvPr id="427" name="Freeform 748"/>
            <p:cNvSpPr>
              <a:spLocks/>
            </p:cNvSpPr>
            <p:nvPr/>
          </p:nvSpPr>
          <p:spPr bwMode="auto">
            <a:xfrm>
              <a:off x="952500" y="1136650"/>
              <a:ext cx="7556500" cy="603250"/>
            </a:xfrm>
            <a:custGeom>
              <a:avLst/>
              <a:gdLst>
                <a:gd name="T0" fmla="*/ 0 w 4760"/>
                <a:gd name="T1" fmla="*/ 372 h 380"/>
                <a:gd name="T2" fmla="*/ 496 w 4760"/>
                <a:gd name="T3" fmla="*/ 372 h 380"/>
                <a:gd name="T4" fmla="*/ 856 w 4760"/>
                <a:gd name="T5" fmla="*/ 348 h 380"/>
                <a:gd name="T6" fmla="*/ 960 w 4760"/>
                <a:gd name="T7" fmla="*/ 292 h 380"/>
                <a:gd name="T8" fmla="*/ 1160 w 4760"/>
                <a:gd name="T9" fmla="*/ 196 h 380"/>
                <a:gd name="T10" fmla="*/ 1320 w 4760"/>
                <a:gd name="T11" fmla="*/ 156 h 380"/>
                <a:gd name="T12" fmla="*/ 1464 w 4760"/>
                <a:gd name="T13" fmla="*/ 132 h 380"/>
                <a:gd name="T14" fmla="*/ 1672 w 4760"/>
                <a:gd name="T15" fmla="*/ 28 h 380"/>
                <a:gd name="T16" fmla="*/ 2080 w 4760"/>
                <a:gd name="T17" fmla="*/ 12 h 380"/>
                <a:gd name="T18" fmla="*/ 2368 w 4760"/>
                <a:gd name="T19" fmla="*/ 12 h 380"/>
                <a:gd name="T20" fmla="*/ 2656 w 4760"/>
                <a:gd name="T21" fmla="*/ 84 h 380"/>
                <a:gd name="T22" fmla="*/ 2920 w 4760"/>
                <a:gd name="T23" fmla="*/ 188 h 380"/>
                <a:gd name="T24" fmla="*/ 3200 w 4760"/>
                <a:gd name="T25" fmla="*/ 308 h 380"/>
                <a:gd name="T26" fmla="*/ 3520 w 4760"/>
                <a:gd name="T27" fmla="*/ 348 h 380"/>
                <a:gd name="T28" fmla="*/ 3768 w 4760"/>
                <a:gd name="T29" fmla="*/ 364 h 380"/>
                <a:gd name="T30" fmla="*/ 4760 w 4760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60" h="380">
                  <a:moveTo>
                    <a:pt x="0" y="372"/>
                  </a:moveTo>
                  <a:cubicBezTo>
                    <a:pt x="176" y="374"/>
                    <a:pt x="353" y="376"/>
                    <a:pt x="496" y="372"/>
                  </a:cubicBezTo>
                  <a:cubicBezTo>
                    <a:pt x="639" y="368"/>
                    <a:pt x="779" y="361"/>
                    <a:pt x="856" y="348"/>
                  </a:cubicBezTo>
                  <a:cubicBezTo>
                    <a:pt x="933" y="335"/>
                    <a:pt x="909" y="317"/>
                    <a:pt x="960" y="292"/>
                  </a:cubicBezTo>
                  <a:cubicBezTo>
                    <a:pt x="1011" y="267"/>
                    <a:pt x="1100" y="219"/>
                    <a:pt x="1160" y="196"/>
                  </a:cubicBezTo>
                  <a:cubicBezTo>
                    <a:pt x="1220" y="173"/>
                    <a:pt x="1269" y="167"/>
                    <a:pt x="1320" y="156"/>
                  </a:cubicBezTo>
                  <a:cubicBezTo>
                    <a:pt x="1371" y="145"/>
                    <a:pt x="1405" y="153"/>
                    <a:pt x="1464" y="132"/>
                  </a:cubicBezTo>
                  <a:cubicBezTo>
                    <a:pt x="1523" y="111"/>
                    <a:pt x="1569" y="48"/>
                    <a:pt x="1672" y="28"/>
                  </a:cubicBezTo>
                  <a:cubicBezTo>
                    <a:pt x="1775" y="8"/>
                    <a:pt x="1964" y="15"/>
                    <a:pt x="2080" y="12"/>
                  </a:cubicBezTo>
                  <a:cubicBezTo>
                    <a:pt x="2196" y="9"/>
                    <a:pt x="2272" y="0"/>
                    <a:pt x="2368" y="12"/>
                  </a:cubicBezTo>
                  <a:cubicBezTo>
                    <a:pt x="2464" y="24"/>
                    <a:pt x="2564" y="55"/>
                    <a:pt x="2656" y="84"/>
                  </a:cubicBezTo>
                  <a:cubicBezTo>
                    <a:pt x="2748" y="113"/>
                    <a:pt x="2829" y="151"/>
                    <a:pt x="2920" y="188"/>
                  </a:cubicBezTo>
                  <a:cubicBezTo>
                    <a:pt x="3011" y="225"/>
                    <a:pt x="3100" y="281"/>
                    <a:pt x="3200" y="308"/>
                  </a:cubicBezTo>
                  <a:cubicBezTo>
                    <a:pt x="3300" y="335"/>
                    <a:pt x="3425" y="339"/>
                    <a:pt x="3520" y="348"/>
                  </a:cubicBezTo>
                  <a:cubicBezTo>
                    <a:pt x="3615" y="357"/>
                    <a:pt x="3561" y="359"/>
                    <a:pt x="3768" y="364"/>
                  </a:cubicBezTo>
                  <a:cubicBezTo>
                    <a:pt x="3975" y="369"/>
                    <a:pt x="4367" y="374"/>
                    <a:pt x="4760" y="380"/>
                  </a:cubicBezTo>
                </a:path>
              </a:pathLst>
            </a:custGeom>
            <a:noFill/>
            <a:ln w="19050" cmpd="sng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" name="Text Box 749"/>
            <p:cNvSpPr txBox="1">
              <a:spLocks noChangeArrowheads="1"/>
            </p:cNvSpPr>
            <p:nvPr/>
          </p:nvSpPr>
          <p:spPr bwMode="auto">
            <a:xfrm>
              <a:off x="444500" y="850900"/>
              <a:ext cx="5207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10</a:t>
              </a:r>
            </a:p>
          </p:txBody>
        </p:sp>
        <p:sp>
          <p:nvSpPr>
            <p:cNvPr id="429" name="Text Box 750"/>
            <p:cNvSpPr txBox="1">
              <a:spLocks noChangeArrowheads="1"/>
            </p:cNvSpPr>
            <p:nvPr/>
          </p:nvSpPr>
          <p:spPr bwMode="auto">
            <a:xfrm>
              <a:off x="3416300" y="1270000"/>
              <a:ext cx="1816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FF00"/>
                  </a:solidFill>
                </a:rPr>
                <a:t>Chlorophyll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478993" y="6021084"/>
              <a:ext cx="1883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(months)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8881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will temperature affect cycle?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0294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will temperature affect cycle?</a:t>
            </a:r>
            <a:endParaRPr lang="en-US" dirty="0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V="1">
            <a:off x="1041400" y="5517620"/>
            <a:ext cx="7607300" cy="2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50900" y="5835120"/>
            <a:ext cx="7912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Jan			        </a:t>
            </a:r>
            <a:r>
              <a:rPr lang="en-US" dirty="0" smtClean="0"/>
              <a:t>                             </a:t>
            </a:r>
            <a:r>
              <a:rPr lang="en-US" dirty="0"/>
              <a:t>Jun			    </a:t>
            </a:r>
            <a:r>
              <a:rPr lang="en-US" dirty="0" smtClean="0"/>
              <a:t>                                 </a:t>
            </a:r>
            <a:r>
              <a:rPr lang="en-US" dirty="0"/>
              <a:t>Dec</a:t>
            </a: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1752600" y="226642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1905000" y="2215620"/>
            <a:ext cx="304800" cy="304800"/>
            <a:chOff x="4320" y="1776"/>
            <a:chExt cx="252" cy="240"/>
          </a:xfrm>
        </p:grpSpPr>
        <p:sp>
          <p:nvSpPr>
            <p:cNvPr id="210" name="Oval 51"/>
            <p:cNvSpPr>
              <a:spLocks noChangeArrowheads="1"/>
            </p:cNvSpPr>
            <p:nvPr/>
          </p:nvSpPr>
          <p:spPr bwMode="auto">
            <a:xfrm>
              <a:off x="4380" y="1776"/>
              <a:ext cx="120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Line 52"/>
            <p:cNvSpPr>
              <a:spLocks noChangeShapeType="1"/>
            </p:cNvSpPr>
            <p:nvPr/>
          </p:nvSpPr>
          <p:spPr bwMode="auto">
            <a:xfrm flipH="1">
              <a:off x="432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Line 53"/>
            <p:cNvSpPr>
              <a:spLocks noChangeShapeType="1"/>
            </p:cNvSpPr>
            <p:nvPr/>
          </p:nvSpPr>
          <p:spPr bwMode="auto">
            <a:xfrm flipH="1">
              <a:off x="4320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Line 54"/>
            <p:cNvSpPr>
              <a:spLocks noChangeShapeType="1"/>
            </p:cNvSpPr>
            <p:nvPr/>
          </p:nvSpPr>
          <p:spPr bwMode="auto">
            <a:xfrm>
              <a:off x="444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Line 55"/>
            <p:cNvSpPr>
              <a:spLocks noChangeShapeType="1"/>
            </p:cNvSpPr>
            <p:nvPr/>
          </p:nvSpPr>
          <p:spPr bwMode="auto">
            <a:xfrm>
              <a:off x="4512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Line 56"/>
            <p:cNvSpPr>
              <a:spLocks noChangeShapeType="1"/>
            </p:cNvSpPr>
            <p:nvPr/>
          </p:nvSpPr>
          <p:spPr bwMode="auto">
            <a:xfrm flipH="1">
              <a:off x="4320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Line 57"/>
            <p:cNvSpPr>
              <a:spLocks noChangeShapeType="1"/>
            </p:cNvSpPr>
            <p:nvPr/>
          </p:nvSpPr>
          <p:spPr bwMode="auto">
            <a:xfrm>
              <a:off x="4512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591"/>
          <p:cNvGrpSpPr>
            <a:grpSpLocks/>
          </p:cNvGrpSpPr>
          <p:nvPr/>
        </p:nvGrpSpPr>
        <p:grpSpPr bwMode="auto">
          <a:xfrm>
            <a:off x="1028700" y="2469620"/>
            <a:ext cx="838200" cy="1219200"/>
            <a:chOff x="3264" y="1200"/>
            <a:chExt cx="576" cy="672"/>
          </a:xfrm>
        </p:grpSpPr>
        <p:grpSp>
          <p:nvGrpSpPr>
            <p:cNvPr id="148" name="Group 592"/>
            <p:cNvGrpSpPr>
              <a:grpSpLocks/>
            </p:cNvGrpSpPr>
            <p:nvPr/>
          </p:nvGrpSpPr>
          <p:grpSpPr bwMode="auto">
            <a:xfrm>
              <a:off x="3264" y="1200"/>
              <a:ext cx="576" cy="672"/>
              <a:chOff x="3984" y="2208"/>
              <a:chExt cx="576" cy="576"/>
            </a:xfrm>
          </p:grpSpPr>
          <p:grpSp>
            <p:nvGrpSpPr>
              <p:cNvPr id="151" name="Group 593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157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59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8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0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1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8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2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9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Line 617"/>
          <p:cNvSpPr>
            <a:spLocks noChangeShapeType="1"/>
          </p:cNvSpPr>
          <p:nvPr/>
        </p:nvSpPr>
        <p:spPr bwMode="auto">
          <a:xfrm flipH="1" flipV="1">
            <a:off x="2603500" y="2329920"/>
            <a:ext cx="12700" cy="149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618"/>
          <p:cNvGrpSpPr>
            <a:grpSpLocks/>
          </p:cNvGrpSpPr>
          <p:nvPr/>
        </p:nvGrpSpPr>
        <p:grpSpPr bwMode="auto">
          <a:xfrm>
            <a:off x="2209800" y="2698220"/>
            <a:ext cx="762000" cy="762000"/>
            <a:chOff x="3984" y="2208"/>
            <a:chExt cx="576" cy="576"/>
          </a:xfrm>
        </p:grpSpPr>
        <p:grpSp>
          <p:nvGrpSpPr>
            <p:cNvPr id="127" name="Group 619"/>
            <p:cNvGrpSpPr>
              <a:grpSpLocks/>
            </p:cNvGrpSpPr>
            <p:nvPr/>
          </p:nvGrpSpPr>
          <p:grpSpPr bwMode="auto">
            <a:xfrm>
              <a:off x="3984" y="2208"/>
              <a:ext cx="576" cy="576"/>
              <a:chOff x="3504" y="1536"/>
              <a:chExt cx="1392" cy="1776"/>
            </a:xfrm>
          </p:grpSpPr>
          <p:grpSp>
            <p:nvGrpSpPr>
              <p:cNvPr id="133" name="Group 620"/>
              <p:cNvGrpSpPr>
                <a:grpSpLocks/>
              </p:cNvGrpSpPr>
              <p:nvPr/>
            </p:nvGrpSpPr>
            <p:grpSpPr bwMode="auto">
              <a:xfrm>
                <a:off x="3504" y="1536"/>
                <a:ext cx="1392" cy="1776"/>
                <a:chOff x="3936" y="1632"/>
                <a:chExt cx="1392" cy="1776"/>
              </a:xfrm>
            </p:grpSpPr>
            <p:sp>
              <p:nvSpPr>
                <p:cNvPr id="135" name="Oval 621"/>
                <p:cNvSpPr>
                  <a:spLocks noChangeArrowheads="1"/>
                </p:cNvSpPr>
                <p:nvPr/>
              </p:nvSpPr>
              <p:spPr bwMode="auto">
                <a:xfrm>
                  <a:off x="4512" y="1776"/>
                  <a:ext cx="288" cy="768"/>
                </a:xfrm>
                <a:prstGeom prst="ellipse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Line 622"/>
                <p:cNvSpPr>
                  <a:spLocks noChangeShapeType="1"/>
                </p:cNvSpPr>
                <p:nvPr/>
              </p:nvSpPr>
              <p:spPr bwMode="auto">
                <a:xfrm>
                  <a:off x="3984" y="1728"/>
                  <a:ext cx="13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Rectangle 623"/>
                <p:cNvSpPr>
                  <a:spLocks noChangeArrowheads="1"/>
                </p:cNvSpPr>
                <p:nvPr/>
              </p:nvSpPr>
              <p:spPr bwMode="auto">
                <a:xfrm>
                  <a:off x="4608" y="2496"/>
                  <a:ext cx="96" cy="288"/>
                </a:xfrm>
                <a:prstGeom prst="rect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Line 624"/>
                <p:cNvSpPr>
                  <a:spLocks noChangeShapeType="1"/>
                </p:cNvSpPr>
                <p:nvPr/>
              </p:nvSpPr>
              <p:spPr bwMode="auto">
                <a:xfrm>
                  <a:off x="3936" y="1632"/>
                  <a:ext cx="48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Line 625"/>
                <p:cNvSpPr>
                  <a:spLocks noChangeShapeType="1"/>
                </p:cNvSpPr>
                <p:nvPr/>
              </p:nvSpPr>
              <p:spPr bwMode="auto">
                <a:xfrm flipH="1">
                  <a:off x="5280" y="1728"/>
                  <a:ext cx="48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Line 626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Line 627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2" name="Line 628"/>
                <p:cNvSpPr>
                  <a:spLocks noChangeShapeType="1"/>
                </p:cNvSpPr>
                <p:nvPr/>
              </p:nvSpPr>
              <p:spPr bwMode="auto">
                <a:xfrm flipH="1">
                  <a:off x="4512" y="2784"/>
                  <a:ext cx="96" cy="4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" name="Line 629"/>
                <p:cNvSpPr>
                  <a:spLocks noChangeShapeType="1"/>
                </p:cNvSpPr>
                <p:nvPr/>
              </p:nvSpPr>
              <p:spPr bwMode="auto">
                <a:xfrm>
                  <a:off x="4608" y="2784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Line 630"/>
                <p:cNvSpPr>
                  <a:spLocks noChangeShapeType="1"/>
                </p:cNvSpPr>
                <p:nvPr/>
              </p:nvSpPr>
              <p:spPr bwMode="auto">
                <a:xfrm>
                  <a:off x="4656" y="2784"/>
                  <a:ext cx="0" cy="5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631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48" cy="4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Line 632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Line 633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" name="Oval 634"/>
              <p:cNvSpPr>
                <a:spLocks noChangeArrowheads="1"/>
              </p:cNvSpPr>
              <p:nvPr/>
            </p:nvSpPr>
            <p:spPr bwMode="auto">
              <a:xfrm>
                <a:off x="4196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8" name="Line 635"/>
            <p:cNvSpPr>
              <a:spLocks noChangeShapeType="1"/>
            </p:cNvSpPr>
            <p:nvPr/>
          </p:nvSpPr>
          <p:spPr bwMode="auto">
            <a:xfrm>
              <a:off x="4224" y="240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Line 636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637"/>
            <p:cNvSpPr>
              <a:spLocks noChangeShapeType="1"/>
            </p:cNvSpPr>
            <p:nvPr/>
          </p:nvSpPr>
          <p:spPr bwMode="auto">
            <a:xfrm>
              <a:off x="4320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638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639"/>
            <p:cNvSpPr>
              <a:spLocks noChangeShapeType="1"/>
            </p:cNvSpPr>
            <p:nvPr/>
          </p:nvSpPr>
          <p:spPr bwMode="auto">
            <a:xfrm>
              <a:off x="4320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" name="Line 641"/>
          <p:cNvSpPr>
            <a:spLocks noChangeShapeType="1"/>
          </p:cNvSpPr>
          <p:nvPr/>
        </p:nvSpPr>
        <p:spPr bwMode="auto">
          <a:xfrm flipH="1" flipV="1">
            <a:off x="3263900" y="2304520"/>
            <a:ext cx="38100" cy="2616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" name="Group 644"/>
          <p:cNvGrpSpPr>
            <a:grpSpLocks/>
          </p:cNvGrpSpPr>
          <p:nvPr/>
        </p:nvGrpSpPr>
        <p:grpSpPr bwMode="auto">
          <a:xfrm>
            <a:off x="2895600" y="3320520"/>
            <a:ext cx="838200" cy="1219200"/>
            <a:chOff x="3264" y="1200"/>
            <a:chExt cx="576" cy="672"/>
          </a:xfrm>
        </p:grpSpPr>
        <p:grpSp>
          <p:nvGrpSpPr>
            <p:cNvPr id="103" name="Group 645"/>
            <p:cNvGrpSpPr>
              <a:grpSpLocks/>
            </p:cNvGrpSpPr>
            <p:nvPr/>
          </p:nvGrpSpPr>
          <p:grpSpPr bwMode="auto">
            <a:xfrm>
              <a:off x="3264" y="1200"/>
              <a:ext cx="576" cy="672"/>
              <a:chOff x="3984" y="2208"/>
              <a:chExt cx="576" cy="576"/>
            </a:xfrm>
          </p:grpSpPr>
          <p:grpSp>
            <p:nvGrpSpPr>
              <p:cNvPr id="106" name="Group 646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112" name="Group 647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14" name="Oval 64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Line 649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Rectangle 650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Line 651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Line 6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Line 6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Line 6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Line 6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656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Line 657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Line 658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Line 65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Line 66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3" name="Oval 661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Line 662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663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664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Line 665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Line 666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4" name="Line 667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Line 668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Text Box 740"/>
          <p:cNvSpPr txBox="1">
            <a:spLocks noChangeArrowheads="1"/>
          </p:cNvSpPr>
          <p:nvPr/>
        </p:nvSpPr>
        <p:spPr bwMode="auto">
          <a:xfrm>
            <a:off x="1917700" y="4031720"/>
            <a:ext cx="2235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Vertical Migration</a:t>
            </a:r>
          </a:p>
        </p:txBody>
      </p:sp>
      <p:sp>
        <p:nvSpPr>
          <p:cNvPr id="28" name="Rectangle 742"/>
          <p:cNvSpPr>
            <a:spLocks noChangeArrowheads="1"/>
          </p:cNvSpPr>
          <p:nvPr/>
        </p:nvSpPr>
        <p:spPr bwMode="auto">
          <a:xfrm>
            <a:off x="939800" y="1390120"/>
            <a:ext cx="7556500" cy="401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743"/>
          <p:cNvSpPr>
            <a:spLocks noChangeShapeType="1"/>
          </p:cNvSpPr>
          <p:nvPr/>
        </p:nvSpPr>
        <p:spPr bwMode="auto">
          <a:xfrm>
            <a:off x="952500" y="2063220"/>
            <a:ext cx="7531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744"/>
          <p:cNvSpPr txBox="1">
            <a:spLocks noChangeArrowheads="1"/>
          </p:cNvSpPr>
          <p:nvPr/>
        </p:nvSpPr>
        <p:spPr bwMode="auto">
          <a:xfrm rot="16200000">
            <a:off x="-44450" y="3012545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Depth</a:t>
            </a:r>
          </a:p>
        </p:txBody>
      </p:sp>
      <p:sp>
        <p:nvSpPr>
          <p:cNvPr id="31" name="Text Box 745"/>
          <p:cNvSpPr txBox="1">
            <a:spLocks noChangeArrowheads="1"/>
          </p:cNvSpPr>
          <p:nvPr/>
        </p:nvSpPr>
        <p:spPr bwMode="auto">
          <a:xfrm>
            <a:off x="609600" y="1910820"/>
            <a:ext cx="35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32" name="Text Box 746"/>
          <p:cNvSpPr txBox="1">
            <a:spLocks noChangeArrowheads="1"/>
          </p:cNvSpPr>
          <p:nvPr/>
        </p:nvSpPr>
        <p:spPr bwMode="auto">
          <a:xfrm>
            <a:off x="317500" y="517472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300</a:t>
            </a:r>
          </a:p>
        </p:txBody>
      </p:sp>
      <p:sp>
        <p:nvSpPr>
          <p:cNvPr id="33" name="Freeform 748"/>
          <p:cNvSpPr>
            <a:spLocks/>
          </p:cNvSpPr>
          <p:nvPr/>
        </p:nvSpPr>
        <p:spPr bwMode="auto">
          <a:xfrm>
            <a:off x="952500" y="1434570"/>
            <a:ext cx="7556500" cy="603250"/>
          </a:xfrm>
          <a:custGeom>
            <a:avLst/>
            <a:gdLst>
              <a:gd name="T0" fmla="*/ 0 w 4760"/>
              <a:gd name="T1" fmla="*/ 372 h 380"/>
              <a:gd name="T2" fmla="*/ 496 w 4760"/>
              <a:gd name="T3" fmla="*/ 372 h 380"/>
              <a:gd name="T4" fmla="*/ 856 w 4760"/>
              <a:gd name="T5" fmla="*/ 348 h 380"/>
              <a:gd name="T6" fmla="*/ 960 w 4760"/>
              <a:gd name="T7" fmla="*/ 292 h 380"/>
              <a:gd name="T8" fmla="*/ 1160 w 4760"/>
              <a:gd name="T9" fmla="*/ 196 h 380"/>
              <a:gd name="T10" fmla="*/ 1320 w 4760"/>
              <a:gd name="T11" fmla="*/ 156 h 380"/>
              <a:gd name="T12" fmla="*/ 1464 w 4760"/>
              <a:gd name="T13" fmla="*/ 132 h 380"/>
              <a:gd name="T14" fmla="*/ 1672 w 4760"/>
              <a:gd name="T15" fmla="*/ 28 h 380"/>
              <a:gd name="T16" fmla="*/ 2080 w 4760"/>
              <a:gd name="T17" fmla="*/ 12 h 380"/>
              <a:gd name="T18" fmla="*/ 2368 w 4760"/>
              <a:gd name="T19" fmla="*/ 12 h 380"/>
              <a:gd name="T20" fmla="*/ 2656 w 4760"/>
              <a:gd name="T21" fmla="*/ 84 h 380"/>
              <a:gd name="T22" fmla="*/ 2920 w 4760"/>
              <a:gd name="T23" fmla="*/ 188 h 380"/>
              <a:gd name="T24" fmla="*/ 3200 w 4760"/>
              <a:gd name="T25" fmla="*/ 308 h 380"/>
              <a:gd name="T26" fmla="*/ 3520 w 4760"/>
              <a:gd name="T27" fmla="*/ 348 h 380"/>
              <a:gd name="T28" fmla="*/ 3768 w 4760"/>
              <a:gd name="T29" fmla="*/ 364 h 380"/>
              <a:gd name="T30" fmla="*/ 4760 w 4760"/>
              <a:gd name="T31" fmla="*/ 38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60" h="380">
                <a:moveTo>
                  <a:pt x="0" y="372"/>
                </a:moveTo>
                <a:cubicBezTo>
                  <a:pt x="176" y="374"/>
                  <a:pt x="353" y="376"/>
                  <a:pt x="496" y="372"/>
                </a:cubicBezTo>
                <a:cubicBezTo>
                  <a:pt x="639" y="368"/>
                  <a:pt x="779" y="361"/>
                  <a:pt x="856" y="348"/>
                </a:cubicBezTo>
                <a:cubicBezTo>
                  <a:pt x="933" y="335"/>
                  <a:pt x="909" y="317"/>
                  <a:pt x="960" y="292"/>
                </a:cubicBezTo>
                <a:cubicBezTo>
                  <a:pt x="1011" y="267"/>
                  <a:pt x="1100" y="219"/>
                  <a:pt x="1160" y="196"/>
                </a:cubicBezTo>
                <a:cubicBezTo>
                  <a:pt x="1220" y="173"/>
                  <a:pt x="1269" y="167"/>
                  <a:pt x="1320" y="156"/>
                </a:cubicBezTo>
                <a:cubicBezTo>
                  <a:pt x="1371" y="145"/>
                  <a:pt x="1405" y="153"/>
                  <a:pt x="1464" y="132"/>
                </a:cubicBezTo>
                <a:cubicBezTo>
                  <a:pt x="1523" y="111"/>
                  <a:pt x="1569" y="48"/>
                  <a:pt x="1672" y="28"/>
                </a:cubicBezTo>
                <a:cubicBezTo>
                  <a:pt x="1775" y="8"/>
                  <a:pt x="1964" y="15"/>
                  <a:pt x="2080" y="12"/>
                </a:cubicBezTo>
                <a:cubicBezTo>
                  <a:pt x="2196" y="9"/>
                  <a:pt x="2272" y="0"/>
                  <a:pt x="2368" y="12"/>
                </a:cubicBezTo>
                <a:cubicBezTo>
                  <a:pt x="2464" y="24"/>
                  <a:pt x="2564" y="55"/>
                  <a:pt x="2656" y="84"/>
                </a:cubicBezTo>
                <a:cubicBezTo>
                  <a:pt x="2748" y="113"/>
                  <a:pt x="2829" y="151"/>
                  <a:pt x="2920" y="188"/>
                </a:cubicBezTo>
                <a:cubicBezTo>
                  <a:pt x="3011" y="225"/>
                  <a:pt x="3100" y="281"/>
                  <a:pt x="3200" y="308"/>
                </a:cubicBezTo>
                <a:cubicBezTo>
                  <a:pt x="3300" y="335"/>
                  <a:pt x="3425" y="339"/>
                  <a:pt x="3520" y="348"/>
                </a:cubicBezTo>
                <a:cubicBezTo>
                  <a:pt x="3615" y="357"/>
                  <a:pt x="3561" y="359"/>
                  <a:pt x="3768" y="364"/>
                </a:cubicBezTo>
                <a:cubicBezTo>
                  <a:pt x="3975" y="369"/>
                  <a:pt x="4367" y="374"/>
                  <a:pt x="4760" y="380"/>
                </a:cubicBezTo>
              </a:path>
            </a:pathLst>
          </a:custGeom>
          <a:noFill/>
          <a:ln w="19050" cmpd="sng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49"/>
          <p:cNvSpPr txBox="1">
            <a:spLocks noChangeArrowheads="1"/>
          </p:cNvSpPr>
          <p:nvPr/>
        </p:nvSpPr>
        <p:spPr bwMode="auto">
          <a:xfrm>
            <a:off x="444500" y="1148820"/>
            <a:ext cx="52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35" name="Text Box 750"/>
          <p:cNvSpPr txBox="1">
            <a:spLocks noChangeArrowheads="1"/>
          </p:cNvSpPr>
          <p:nvPr/>
        </p:nvSpPr>
        <p:spPr bwMode="auto">
          <a:xfrm>
            <a:off x="3416300" y="1567920"/>
            <a:ext cx="181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FF00"/>
                </a:solidFill>
              </a:rPr>
              <a:t>Chlorophyll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78993" y="6319004"/>
            <a:ext cx="188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(months)</a:t>
            </a:r>
            <a:endParaRPr lang="en-US" dirty="0"/>
          </a:p>
        </p:txBody>
      </p:sp>
      <p:sp>
        <p:nvSpPr>
          <p:cNvPr id="217" name="TextBox 216"/>
          <p:cNvSpPr txBox="1"/>
          <p:nvPr/>
        </p:nvSpPr>
        <p:spPr>
          <a:xfrm>
            <a:off x="4152900" y="2667328"/>
            <a:ext cx="282366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Will affect egg production, growth and development rate of all stages</a:t>
            </a:r>
          </a:p>
          <a:p>
            <a:endParaRPr lang="en-US" dirty="0"/>
          </a:p>
          <a:p>
            <a:r>
              <a:rPr lang="en-US" dirty="0" smtClean="0"/>
              <a:t>Will affect terminal size of adults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7912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will temperature affect cycle?</a:t>
            </a:r>
            <a:endParaRPr lang="en-US" dirty="0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V="1">
            <a:off x="1041400" y="5517620"/>
            <a:ext cx="7607300" cy="2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50900" y="5835120"/>
            <a:ext cx="7912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Jan			        </a:t>
            </a:r>
            <a:r>
              <a:rPr lang="en-US" dirty="0" smtClean="0"/>
              <a:t>                             </a:t>
            </a:r>
            <a:r>
              <a:rPr lang="en-US" dirty="0"/>
              <a:t>Jun			    </a:t>
            </a:r>
            <a:r>
              <a:rPr lang="en-US" dirty="0" smtClean="0"/>
              <a:t>                                 </a:t>
            </a:r>
            <a:r>
              <a:rPr lang="en-US" dirty="0"/>
              <a:t>Dec</a:t>
            </a: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1752600" y="226642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1905000" y="2215620"/>
            <a:ext cx="304800" cy="304800"/>
            <a:chOff x="4320" y="1776"/>
            <a:chExt cx="252" cy="240"/>
          </a:xfrm>
        </p:grpSpPr>
        <p:sp>
          <p:nvSpPr>
            <p:cNvPr id="210" name="Oval 51"/>
            <p:cNvSpPr>
              <a:spLocks noChangeArrowheads="1"/>
            </p:cNvSpPr>
            <p:nvPr/>
          </p:nvSpPr>
          <p:spPr bwMode="auto">
            <a:xfrm>
              <a:off x="4380" y="1776"/>
              <a:ext cx="120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Line 52"/>
            <p:cNvSpPr>
              <a:spLocks noChangeShapeType="1"/>
            </p:cNvSpPr>
            <p:nvPr/>
          </p:nvSpPr>
          <p:spPr bwMode="auto">
            <a:xfrm flipH="1">
              <a:off x="432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Line 53"/>
            <p:cNvSpPr>
              <a:spLocks noChangeShapeType="1"/>
            </p:cNvSpPr>
            <p:nvPr/>
          </p:nvSpPr>
          <p:spPr bwMode="auto">
            <a:xfrm flipH="1">
              <a:off x="4320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Line 54"/>
            <p:cNvSpPr>
              <a:spLocks noChangeShapeType="1"/>
            </p:cNvSpPr>
            <p:nvPr/>
          </p:nvSpPr>
          <p:spPr bwMode="auto">
            <a:xfrm>
              <a:off x="444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Line 55"/>
            <p:cNvSpPr>
              <a:spLocks noChangeShapeType="1"/>
            </p:cNvSpPr>
            <p:nvPr/>
          </p:nvSpPr>
          <p:spPr bwMode="auto">
            <a:xfrm>
              <a:off x="4512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Line 56"/>
            <p:cNvSpPr>
              <a:spLocks noChangeShapeType="1"/>
            </p:cNvSpPr>
            <p:nvPr/>
          </p:nvSpPr>
          <p:spPr bwMode="auto">
            <a:xfrm flipH="1">
              <a:off x="4320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Line 57"/>
            <p:cNvSpPr>
              <a:spLocks noChangeShapeType="1"/>
            </p:cNvSpPr>
            <p:nvPr/>
          </p:nvSpPr>
          <p:spPr bwMode="auto">
            <a:xfrm>
              <a:off x="4512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" name="Oval 429"/>
          <p:cNvSpPr>
            <a:spLocks noChangeArrowheads="1"/>
          </p:cNvSpPr>
          <p:nvPr/>
        </p:nvSpPr>
        <p:spPr bwMode="auto">
          <a:xfrm>
            <a:off x="3708400" y="232992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30"/>
          <p:cNvGrpSpPr>
            <a:grpSpLocks/>
          </p:cNvGrpSpPr>
          <p:nvPr/>
        </p:nvGrpSpPr>
        <p:grpSpPr bwMode="auto">
          <a:xfrm>
            <a:off x="3860800" y="2279120"/>
            <a:ext cx="304800" cy="304800"/>
            <a:chOff x="4320" y="1776"/>
            <a:chExt cx="252" cy="240"/>
          </a:xfrm>
        </p:grpSpPr>
        <p:sp>
          <p:nvSpPr>
            <p:cNvPr id="203" name="Oval 431"/>
            <p:cNvSpPr>
              <a:spLocks noChangeArrowheads="1"/>
            </p:cNvSpPr>
            <p:nvPr/>
          </p:nvSpPr>
          <p:spPr bwMode="auto">
            <a:xfrm>
              <a:off x="4380" y="1776"/>
              <a:ext cx="120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Line 432"/>
            <p:cNvSpPr>
              <a:spLocks noChangeShapeType="1"/>
            </p:cNvSpPr>
            <p:nvPr/>
          </p:nvSpPr>
          <p:spPr bwMode="auto">
            <a:xfrm flipH="1">
              <a:off x="432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Line 433"/>
            <p:cNvSpPr>
              <a:spLocks noChangeShapeType="1"/>
            </p:cNvSpPr>
            <p:nvPr/>
          </p:nvSpPr>
          <p:spPr bwMode="auto">
            <a:xfrm flipH="1">
              <a:off x="4320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Line 434"/>
            <p:cNvSpPr>
              <a:spLocks noChangeShapeType="1"/>
            </p:cNvSpPr>
            <p:nvPr/>
          </p:nvSpPr>
          <p:spPr bwMode="auto">
            <a:xfrm>
              <a:off x="444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Line 435"/>
            <p:cNvSpPr>
              <a:spLocks noChangeShapeType="1"/>
            </p:cNvSpPr>
            <p:nvPr/>
          </p:nvSpPr>
          <p:spPr bwMode="auto">
            <a:xfrm>
              <a:off x="4512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Line 436"/>
            <p:cNvSpPr>
              <a:spLocks noChangeShapeType="1"/>
            </p:cNvSpPr>
            <p:nvPr/>
          </p:nvSpPr>
          <p:spPr bwMode="auto">
            <a:xfrm flipH="1">
              <a:off x="4320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Line 437"/>
            <p:cNvSpPr>
              <a:spLocks noChangeShapeType="1"/>
            </p:cNvSpPr>
            <p:nvPr/>
          </p:nvSpPr>
          <p:spPr bwMode="auto">
            <a:xfrm>
              <a:off x="4512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" name="Oval 510"/>
          <p:cNvSpPr>
            <a:spLocks noChangeArrowheads="1"/>
          </p:cNvSpPr>
          <p:nvPr/>
        </p:nvSpPr>
        <p:spPr bwMode="auto">
          <a:xfrm>
            <a:off x="5207000" y="245692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511"/>
          <p:cNvGrpSpPr>
            <a:grpSpLocks/>
          </p:cNvGrpSpPr>
          <p:nvPr/>
        </p:nvGrpSpPr>
        <p:grpSpPr bwMode="auto">
          <a:xfrm>
            <a:off x="5461000" y="2418820"/>
            <a:ext cx="304800" cy="304800"/>
            <a:chOff x="4320" y="1776"/>
            <a:chExt cx="252" cy="240"/>
          </a:xfrm>
        </p:grpSpPr>
        <p:sp>
          <p:nvSpPr>
            <p:cNvPr id="196" name="Oval 512"/>
            <p:cNvSpPr>
              <a:spLocks noChangeArrowheads="1"/>
            </p:cNvSpPr>
            <p:nvPr/>
          </p:nvSpPr>
          <p:spPr bwMode="auto">
            <a:xfrm>
              <a:off x="4380" y="1776"/>
              <a:ext cx="120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Line 513"/>
            <p:cNvSpPr>
              <a:spLocks noChangeShapeType="1"/>
            </p:cNvSpPr>
            <p:nvPr/>
          </p:nvSpPr>
          <p:spPr bwMode="auto">
            <a:xfrm flipH="1">
              <a:off x="432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Line 514"/>
            <p:cNvSpPr>
              <a:spLocks noChangeShapeType="1"/>
            </p:cNvSpPr>
            <p:nvPr/>
          </p:nvSpPr>
          <p:spPr bwMode="auto">
            <a:xfrm flipH="1">
              <a:off x="4320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15"/>
            <p:cNvSpPr>
              <a:spLocks noChangeShapeType="1"/>
            </p:cNvSpPr>
            <p:nvPr/>
          </p:nvSpPr>
          <p:spPr bwMode="auto">
            <a:xfrm>
              <a:off x="444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Line 516"/>
            <p:cNvSpPr>
              <a:spLocks noChangeShapeType="1"/>
            </p:cNvSpPr>
            <p:nvPr/>
          </p:nvSpPr>
          <p:spPr bwMode="auto">
            <a:xfrm>
              <a:off x="4512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Line 517"/>
            <p:cNvSpPr>
              <a:spLocks noChangeShapeType="1"/>
            </p:cNvSpPr>
            <p:nvPr/>
          </p:nvSpPr>
          <p:spPr bwMode="auto">
            <a:xfrm flipH="1">
              <a:off x="4320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Line 518"/>
            <p:cNvSpPr>
              <a:spLocks noChangeShapeType="1"/>
            </p:cNvSpPr>
            <p:nvPr/>
          </p:nvSpPr>
          <p:spPr bwMode="auto">
            <a:xfrm>
              <a:off x="4512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591"/>
          <p:cNvGrpSpPr>
            <a:grpSpLocks/>
          </p:cNvGrpSpPr>
          <p:nvPr/>
        </p:nvGrpSpPr>
        <p:grpSpPr bwMode="auto">
          <a:xfrm>
            <a:off x="1028700" y="2469620"/>
            <a:ext cx="838200" cy="1219200"/>
            <a:chOff x="3264" y="1200"/>
            <a:chExt cx="576" cy="672"/>
          </a:xfrm>
        </p:grpSpPr>
        <p:grpSp>
          <p:nvGrpSpPr>
            <p:cNvPr id="148" name="Group 592"/>
            <p:cNvGrpSpPr>
              <a:grpSpLocks/>
            </p:cNvGrpSpPr>
            <p:nvPr/>
          </p:nvGrpSpPr>
          <p:grpSpPr bwMode="auto">
            <a:xfrm>
              <a:off x="3264" y="1200"/>
              <a:ext cx="576" cy="672"/>
              <a:chOff x="3984" y="2208"/>
              <a:chExt cx="576" cy="576"/>
            </a:xfrm>
          </p:grpSpPr>
          <p:grpSp>
            <p:nvGrpSpPr>
              <p:cNvPr id="151" name="Group 593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157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59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8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0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1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8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2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9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Line 617"/>
          <p:cNvSpPr>
            <a:spLocks noChangeShapeType="1"/>
          </p:cNvSpPr>
          <p:nvPr/>
        </p:nvSpPr>
        <p:spPr bwMode="auto">
          <a:xfrm flipH="1" flipV="1">
            <a:off x="2603500" y="2329920"/>
            <a:ext cx="12700" cy="149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618"/>
          <p:cNvGrpSpPr>
            <a:grpSpLocks/>
          </p:cNvGrpSpPr>
          <p:nvPr/>
        </p:nvGrpSpPr>
        <p:grpSpPr bwMode="auto">
          <a:xfrm>
            <a:off x="2209800" y="2698220"/>
            <a:ext cx="762000" cy="762000"/>
            <a:chOff x="3984" y="2208"/>
            <a:chExt cx="576" cy="576"/>
          </a:xfrm>
        </p:grpSpPr>
        <p:grpSp>
          <p:nvGrpSpPr>
            <p:cNvPr id="127" name="Group 619"/>
            <p:cNvGrpSpPr>
              <a:grpSpLocks/>
            </p:cNvGrpSpPr>
            <p:nvPr/>
          </p:nvGrpSpPr>
          <p:grpSpPr bwMode="auto">
            <a:xfrm>
              <a:off x="3984" y="2208"/>
              <a:ext cx="576" cy="576"/>
              <a:chOff x="3504" y="1536"/>
              <a:chExt cx="1392" cy="1776"/>
            </a:xfrm>
          </p:grpSpPr>
          <p:grpSp>
            <p:nvGrpSpPr>
              <p:cNvPr id="133" name="Group 620"/>
              <p:cNvGrpSpPr>
                <a:grpSpLocks/>
              </p:cNvGrpSpPr>
              <p:nvPr/>
            </p:nvGrpSpPr>
            <p:grpSpPr bwMode="auto">
              <a:xfrm>
                <a:off x="3504" y="1536"/>
                <a:ext cx="1392" cy="1776"/>
                <a:chOff x="3936" y="1632"/>
                <a:chExt cx="1392" cy="1776"/>
              </a:xfrm>
            </p:grpSpPr>
            <p:sp>
              <p:nvSpPr>
                <p:cNvPr id="135" name="Oval 621"/>
                <p:cNvSpPr>
                  <a:spLocks noChangeArrowheads="1"/>
                </p:cNvSpPr>
                <p:nvPr/>
              </p:nvSpPr>
              <p:spPr bwMode="auto">
                <a:xfrm>
                  <a:off x="4512" y="1776"/>
                  <a:ext cx="288" cy="768"/>
                </a:xfrm>
                <a:prstGeom prst="ellipse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Line 622"/>
                <p:cNvSpPr>
                  <a:spLocks noChangeShapeType="1"/>
                </p:cNvSpPr>
                <p:nvPr/>
              </p:nvSpPr>
              <p:spPr bwMode="auto">
                <a:xfrm>
                  <a:off x="3984" y="1728"/>
                  <a:ext cx="13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Rectangle 623"/>
                <p:cNvSpPr>
                  <a:spLocks noChangeArrowheads="1"/>
                </p:cNvSpPr>
                <p:nvPr/>
              </p:nvSpPr>
              <p:spPr bwMode="auto">
                <a:xfrm>
                  <a:off x="4608" y="2496"/>
                  <a:ext cx="96" cy="288"/>
                </a:xfrm>
                <a:prstGeom prst="rect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Line 624"/>
                <p:cNvSpPr>
                  <a:spLocks noChangeShapeType="1"/>
                </p:cNvSpPr>
                <p:nvPr/>
              </p:nvSpPr>
              <p:spPr bwMode="auto">
                <a:xfrm>
                  <a:off x="3936" y="1632"/>
                  <a:ext cx="48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Line 625"/>
                <p:cNvSpPr>
                  <a:spLocks noChangeShapeType="1"/>
                </p:cNvSpPr>
                <p:nvPr/>
              </p:nvSpPr>
              <p:spPr bwMode="auto">
                <a:xfrm flipH="1">
                  <a:off x="5280" y="1728"/>
                  <a:ext cx="48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Line 626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Line 627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2" name="Line 628"/>
                <p:cNvSpPr>
                  <a:spLocks noChangeShapeType="1"/>
                </p:cNvSpPr>
                <p:nvPr/>
              </p:nvSpPr>
              <p:spPr bwMode="auto">
                <a:xfrm flipH="1">
                  <a:off x="4512" y="2784"/>
                  <a:ext cx="96" cy="4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" name="Line 629"/>
                <p:cNvSpPr>
                  <a:spLocks noChangeShapeType="1"/>
                </p:cNvSpPr>
                <p:nvPr/>
              </p:nvSpPr>
              <p:spPr bwMode="auto">
                <a:xfrm>
                  <a:off x="4608" y="2784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Line 630"/>
                <p:cNvSpPr>
                  <a:spLocks noChangeShapeType="1"/>
                </p:cNvSpPr>
                <p:nvPr/>
              </p:nvSpPr>
              <p:spPr bwMode="auto">
                <a:xfrm>
                  <a:off x="4656" y="2784"/>
                  <a:ext cx="0" cy="5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631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48" cy="4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Line 632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Line 633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" name="Oval 634"/>
              <p:cNvSpPr>
                <a:spLocks noChangeArrowheads="1"/>
              </p:cNvSpPr>
              <p:nvPr/>
            </p:nvSpPr>
            <p:spPr bwMode="auto">
              <a:xfrm>
                <a:off x="4196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8" name="Line 635"/>
            <p:cNvSpPr>
              <a:spLocks noChangeShapeType="1"/>
            </p:cNvSpPr>
            <p:nvPr/>
          </p:nvSpPr>
          <p:spPr bwMode="auto">
            <a:xfrm>
              <a:off x="4224" y="240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Line 636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637"/>
            <p:cNvSpPr>
              <a:spLocks noChangeShapeType="1"/>
            </p:cNvSpPr>
            <p:nvPr/>
          </p:nvSpPr>
          <p:spPr bwMode="auto">
            <a:xfrm>
              <a:off x="4320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638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639"/>
            <p:cNvSpPr>
              <a:spLocks noChangeShapeType="1"/>
            </p:cNvSpPr>
            <p:nvPr/>
          </p:nvSpPr>
          <p:spPr bwMode="auto">
            <a:xfrm>
              <a:off x="4320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640"/>
          <p:cNvSpPr>
            <a:spLocks noChangeShapeType="1"/>
          </p:cNvSpPr>
          <p:nvPr/>
        </p:nvSpPr>
        <p:spPr bwMode="auto">
          <a:xfrm flipH="1" flipV="1">
            <a:off x="4483100" y="2317220"/>
            <a:ext cx="12700" cy="149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641"/>
          <p:cNvSpPr>
            <a:spLocks noChangeShapeType="1"/>
          </p:cNvSpPr>
          <p:nvPr/>
        </p:nvSpPr>
        <p:spPr bwMode="auto">
          <a:xfrm flipH="1" flipV="1">
            <a:off x="3263900" y="2304520"/>
            <a:ext cx="38100" cy="2616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642"/>
          <p:cNvSpPr>
            <a:spLocks noChangeShapeType="1"/>
          </p:cNvSpPr>
          <p:nvPr/>
        </p:nvSpPr>
        <p:spPr bwMode="auto">
          <a:xfrm flipH="1" flipV="1">
            <a:off x="4940300" y="2418820"/>
            <a:ext cx="50800" cy="2552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643"/>
          <p:cNvSpPr>
            <a:spLocks noChangeShapeType="1"/>
          </p:cNvSpPr>
          <p:nvPr/>
        </p:nvSpPr>
        <p:spPr bwMode="auto">
          <a:xfrm flipH="1" flipV="1">
            <a:off x="6096000" y="2431520"/>
            <a:ext cx="12700" cy="149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" name="Group 644"/>
          <p:cNvGrpSpPr>
            <a:grpSpLocks/>
          </p:cNvGrpSpPr>
          <p:nvPr/>
        </p:nvGrpSpPr>
        <p:grpSpPr bwMode="auto">
          <a:xfrm>
            <a:off x="2895600" y="3320520"/>
            <a:ext cx="838200" cy="1219200"/>
            <a:chOff x="3264" y="1200"/>
            <a:chExt cx="576" cy="672"/>
          </a:xfrm>
        </p:grpSpPr>
        <p:grpSp>
          <p:nvGrpSpPr>
            <p:cNvPr id="103" name="Group 645"/>
            <p:cNvGrpSpPr>
              <a:grpSpLocks/>
            </p:cNvGrpSpPr>
            <p:nvPr/>
          </p:nvGrpSpPr>
          <p:grpSpPr bwMode="auto">
            <a:xfrm>
              <a:off x="3264" y="1200"/>
              <a:ext cx="576" cy="672"/>
              <a:chOff x="3984" y="2208"/>
              <a:chExt cx="576" cy="576"/>
            </a:xfrm>
          </p:grpSpPr>
          <p:grpSp>
            <p:nvGrpSpPr>
              <p:cNvPr id="106" name="Group 646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112" name="Group 647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14" name="Oval 64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Line 649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Rectangle 650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Line 651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Line 6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Line 6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Line 6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Line 6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656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Line 657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Line 658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Line 65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Line 66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3" name="Oval 661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Line 662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663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664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Line 665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Line 666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4" name="Line 667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Line 668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669"/>
          <p:cNvGrpSpPr>
            <a:grpSpLocks/>
          </p:cNvGrpSpPr>
          <p:nvPr/>
        </p:nvGrpSpPr>
        <p:grpSpPr bwMode="auto">
          <a:xfrm>
            <a:off x="4572000" y="3307820"/>
            <a:ext cx="838200" cy="1219200"/>
            <a:chOff x="3264" y="1200"/>
            <a:chExt cx="576" cy="672"/>
          </a:xfrm>
        </p:grpSpPr>
        <p:grpSp>
          <p:nvGrpSpPr>
            <p:cNvPr id="79" name="Group 670"/>
            <p:cNvGrpSpPr>
              <a:grpSpLocks/>
            </p:cNvGrpSpPr>
            <p:nvPr/>
          </p:nvGrpSpPr>
          <p:grpSpPr bwMode="auto">
            <a:xfrm>
              <a:off x="3264" y="1200"/>
              <a:ext cx="576" cy="672"/>
              <a:chOff x="3984" y="2208"/>
              <a:chExt cx="576" cy="576"/>
            </a:xfrm>
          </p:grpSpPr>
          <p:grpSp>
            <p:nvGrpSpPr>
              <p:cNvPr id="82" name="Group 671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88" name="Group 672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90" name="Oval 673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Line 674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Rectangle 675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Line 676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67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Line 67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Line 67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Line 6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Line 681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682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Line 683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684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Line 68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Oval 686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3" name="Line 687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Line 688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Line 689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69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69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" name="Line 692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693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694"/>
          <p:cNvGrpSpPr>
            <a:grpSpLocks/>
          </p:cNvGrpSpPr>
          <p:nvPr/>
        </p:nvGrpSpPr>
        <p:grpSpPr bwMode="auto">
          <a:xfrm>
            <a:off x="4076700" y="2622020"/>
            <a:ext cx="762000" cy="762000"/>
            <a:chOff x="3984" y="2208"/>
            <a:chExt cx="576" cy="576"/>
          </a:xfrm>
        </p:grpSpPr>
        <p:grpSp>
          <p:nvGrpSpPr>
            <p:cNvPr id="58" name="Group 695"/>
            <p:cNvGrpSpPr>
              <a:grpSpLocks/>
            </p:cNvGrpSpPr>
            <p:nvPr/>
          </p:nvGrpSpPr>
          <p:grpSpPr bwMode="auto">
            <a:xfrm>
              <a:off x="3984" y="2208"/>
              <a:ext cx="576" cy="576"/>
              <a:chOff x="3504" y="1536"/>
              <a:chExt cx="1392" cy="1776"/>
            </a:xfrm>
          </p:grpSpPr>
          <p:grpSp>
            <p:nvGrpSpPr>
              <p:cNvPr id="64" name="Group 696"/>
              <p:cNvGrpSpPr>
                <a:grpSpLocks/>
              </p:cNvGrpSpPr>
              <p:nvPr/>
            </p:nvGrpSpPr>
            <p:grpSpPr bwMode="auto">
              <a:xfrm>
                <a:off x="3504" y="1536"/>
                <a:ext cx="1392" cy="1776"/>
                <a:chOff x="3936" y="1632"/>
                <a:chExt cx="1392" cy="1776"/>
              </a:xfrm>
            </p:grpSpPr>
            <p:sp>
              <p:nvSpPr>
                <p:cNvPr id="66" name="Oval 697"/>
                <p:cNvSpPr>
                  <a:spLocks noChangeArrowheads="1"/>
                </p:cNvSpPr>
                <p:nvPr/>
              </p:nvSpPr>
              <p:spPr bwMode="auto">
                <a:xfrm>
                  <a:off x="4512" y="1776"/>
                  <a:ext cx="288" cy="768"/>
                </a:xfrm>
                <a:prstGeom prst="ellipse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Line 698"/>
                <p:cNvSpPr>
                  <a:spLocks noChangeShapeType="1"/>
                </p:cNvSpPr>
                <p:nvPr/>
              </p:nvSpPr>
              <p:spPr bwMode="auto">
                <a:xfrm>
                  <a:off x="3984" y="1728"/>
                  <a:ext cx="13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Rectangle 699"/>
                <p:cNvSpPr>
                  <a:spLocks noChangeArrowheads="1"/>
                </p:cNvSpPr>
                <p:nvPr/>
              </p:nvSpPr>
              <p:spPr bwMode="auto">
                <a:xfrm>
                  <a:off x="4608" y="2496"/>
                  <a:ext cx="96" cy="288"/>
                </a:xfrm>
                <a:prstGeom prst="rect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700"/>
                <p:cNvSpPr>
                  <a:spLocks noChangeShapeType="1"/>
                </p:cNvSpPr>
                <p:nvPr/>
              </p:nvSpPr>
              <p:spPr bwMode="auto">
                <a:xfrm>
                  <a:off x="3936" y="1632"/>
                  <a:ext cx="48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Line 701"/>
                <p:cNvSpPr>
                  <a:spLocks noChangeShapeType="1"/>
                </p:cNvSpPr>
                <p:nvPr/>
              </p:nvSpPr>
              <p:spPr bwMode="auto">
                <a:xfrm flipH="1">
                  <a:off x="5280" y="1728"/>
                  <a:ext cx="48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Line 702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Line 703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Line 704"/>
                <p:cNvSpPr>
                  <a:spLocks noChangeShapeType="1"/>
                </p:cNvSpPr>
                <p:nvPr/>
              </p:nvSpPr>
              <p:spPr bwMode="auto">
                <a:xfrm flipH="1">
                  <a:off x="4512" y="2784"/>
                  <a:ext cx="96" cy="4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Line 705"/>
                <p:cNvSpPr>
                  <a:spLocks noChangeShapeType="1"/>
                </p:cNvSpPr>
                <p:nvPr/>
              </p:nvSpPr>
              <p:spPr bwMode="auto">
                <a:xfrm>
                  <a:off x="4608" y="2784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Line 706"/>
                <p:cNvSpPr>
                  <a:spLocks noChangeShapeType="1"/>
                </p:cNvSpPr>
                <p:nvPr/>
              </p:nvSpPr>
              <p:spPr bwMode="auto">
                <a:xfrm>
                  <a:off x="4656" y="2784"/>
                  <a:ext cx="0" cy="5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Line 707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48" cy="4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Line 708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" name="Line 709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5" name="Oval 710"/>
              <p:cNvSpPr>
                <a:spLocks noChangeArrowheads="1"/>
              </p:cNvSpPr>
              <p:nvPr/>
            </p:nvSpPr>
            <p:spPr bwMode="auto">
              <a:xfrm>
                <a:off x="4196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" name="Line 711"/>
            <p:cNvSpPr>
              <a:spLocks noChangeShapeType="1"/>
            </p:cNvSpPr>
            <p:nvPr/>
          </p:nvSpPr>
          <p:spPr bwMode="auto">
            <a:xfrm>
              <a:off x="4224" y="240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712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13"/>
            <p:cNvSpPr>
              <a:spLocks noChangeShapeType="1"/>
            </p:cNvSpPr>
            <p:nvPr/>
          </p:nvSpPr>
          <p:spPr bwMode="auto">
            <a:xfrm>
              <a:off x="4320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714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715"/>
            <p:cNvSpPr>
              <a:spLocks noChangeShapeType="1"/>
            </p:cNvSpPr>
            <p:nvPr/>
          </p:nvSpPr>
          <p:spPr bwMode="auto">
            <a:xfrm>
              <a:off x="4320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716"/>
          <p:cNvGrpSpPr>
            <a:grpSpLocks/>
          </p:cNvGrpSpPr>
          <p:nvPr/>
        </p:nvGrpSpPr>
        <p:grpSpPr bwMode="auto">
          <a:xfrm>
            <a:off x="5702300" y="2774420"/>
            <a:ext cx="762000" cy="762000"/>
            <a:chOff x="3984" y="2208"/>
            <a:chExt cx="576" cy="576"/>
          </a:xfrm>
        </p:grpSpPr>
        <p:grpSp>
          <p:nvGrpSpPr>
            <p:cNvPr id="37" name="Group 717"/>
            <p:cNvGrpSpPr>
              <a:grpSpLocks/>
            </p:cNvGrpSpPr>
            <p:nvPr/>
          </p:nvGrpSpPr>
          <p:grpSpPr bwMode="auto">
            <a:xfrm>
              <a:off x="3984" y="2208"/>
              <a:ext cx="576" cy="576"/>
              <a:chOff x="3504" y="1536"/>
              <a:chExt cx="1392" cy="1776"/>
            </a:xfrm>
          </p:grpSpPr>
          <p:grpSp>
            <p:nvGrpSpPr>
              <p:cNvPr id="43" name="Group 718"/>
              <p:cNvGrpSpPr>
                <a:grpSpLocks/>
              </p:cNvGrpSpPr>
              <p:nvPr/>
            </p:nvGrpSpPr>
            <p:grpSpPr bwMode="auto">
              <a:xfrm>
                <a:off x="3504" y="1536"/>
                <a:ext cx="1392" cy="1776"/>
                <a:chOff x="3936" y="1632"/>
                <a:chExt cx="1392" cy="1776"/>
              </a:xfrm>
            </p:grpSpPr>
            <p:sp>
              <p:nvSpPr>
                <p:cNvPr id="45" name="Oval 719"/>
                <p:cNvSpPr>
                  <a:spLocks noChangeArrowheads="1"/>
                </p:cNvSpPr>
                <p:nvPr/>
              </p:nvSpPr>
              <p:spPr bwMode="auto">
                <a:xfrm>
                  <a:off x="4512" y="1776"/>
                  <a:ext cx="288" cy="768"/>
                </a:xfrm>
                <a:prstGeom prst="ellipse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720"/>
                <p:cNvSpPr>
                  <a:spLocks noChangeShapeType="1"/>
                </p:cNvSpPr>
                <p:nvPr/>
              </p:nvSpPr>
              <p:spPr bwMode="auto">
                <a:xfrm>
                  <a:off x="3984" y="1728"/>
                  <a:ext cx="13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Rectangle 721"/>
                <p:cNvSpPr>
                  <a:spLocks noChangeArrowheads="1"/>
                </p:cNvSpPr>
                <p:nvPr/>
              </p:nvSpPr>
              <p:spPr bwMode="auto">
                <a:xfrm>
                  <a:off x="4608" y="2496"/>
                  <a:ext cx="96" cy="288"/>
                </a:xfrm>
                <a:prstGeom prst="rect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722"/>
                <p:cNvSpPr>
                  <a:spLocks noChangeShapeType="1"/>
                </p:cNvSpPr>
                <p:nvPr/>
              </p:nvSpPr>
              <p:spPr bwMode="auto">
                <a:xfrm>
                  <a:off x="3936" y="1632"/>
                  <a:ext cx="48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723"/>
                <p:cNvSpPr>
                  <a:spLocks noChangeShapeType="1"/>
                </p:cNvSpPr>
                <p:nvPr/>
              </p:nvSpPr>
              <p:spPr bwMode="auto">
                <a:xfrm flipH="1">
                  <a:off x="5280" y="1728"/>
                  <a:ext cx="48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724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725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726"/>
                <p:cNvSpPr>
                  <a:spLocks noChangeShapeType="1"/>
                </p:cNvSpPr>
                <p:nvPr/>
              </p:nvSpPr>
              <p:spPr bwMode="auto">
                <a:xfrm flipH="1">
                  <a:off x="4512" y="2784"/>
                  <a:ext cx="96" cy="4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727"/>
                <p:cNvSpPr>
                  <a:spLocks noChangeShapeType="1"/>
                </p:cNvSpPr>
                <p:nvPr/>
              </p:nvSpPr>
              <p:spPr bwMode="auto">
                <a:xfrm>
                  <a:off x="4608" y="2784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728"/>
                <p:cNvSpPr>
                  <a:spLocks noChangeShapeType="1"/>
                </p:cNvSpPr>
                <p:nvPr/>
              </p:nvSpPr>
              <p:spPr bwMode="auto">
                <a:xfrm>
                  <a:off x="4656" y="2784"/>
                  <a:ext cx="0" cy="5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729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48" cy="4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Line 730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731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" name="Oval 732"/>
              <p:cNvSpPr>
                <a:spLocks noChangeArrowheads="1"/>
              </p:cNvSpPr>
              <p:nvPr/>
            </p:nvSpPr>
            <p:spPr bwMode="auto">
              <a:xfrm>
                <a:off x="4196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" name="Line 733"/>
            <p:cNvSpPr>
              <a:spLocks noChangeShapeType="1"/>
            </p:cNvSpPr>
            <p:nvPr/>
          </p:nvSpPr>
          <p:spPr bwMode="auto">
            <a:xfrm>
              <a:off x="4224" y="240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734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35"/>
            <p:cNvSpPr>
              <a:spLocks noChangeShapeType="1"/>
            </p:cNvSpPr>
            <p:nvPr/>
          </p:nvSpPr>
          <p:spPr bwMode="auto">
            <a:xfrm>
              <a:off x="4320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736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737"/>
            <p:cNvSpPr>
              <a:spLocks noChangeShapeType="1"/>
            </p:cNvSpPr>
            <p:nvPr/>
          </p:nvSpPr>
          <p:spPr bwMode="auto">
            <a:xfrm>
              <a:off x="4320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Text Box 740"/>
          <p:cNvSpPr txBox="1">
            <a:spLocks noChangeArrowheads="1"/>
          </p:cNvSpPr>
          <p:nvPr/>
        </p:nvSpPr>
        <p:spPr bwMode="auto">
          <a:xfrm>
            <a:off x="1917700" y="4031720"/>
            <a:ext cx="2235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Vertical Migration</a:t>
            </a:r>
          </a:p>
        </p:txBody>
      </p:sp>
      <p:sp>
        <p:nvSpPr>
          <p:cNvPr id="28" name="Rectangle 742"/>
          <p:cNvSpPr>
            <a:spLocks noChangeArrowheads="1"/>
          </p:cNvSpPr>
          <p:nvPr/>
        </p:nvSpPr>
        <p:spPr bwMode="auto">
          <a:xfrm>
            <a:off x="939800" y="1390120"/>
            <a:ext cx="7556500" cy="401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743"/>
          <p:cNvSpPr>
            <a:spLocks noChangeShapeType="1"/>
          </p:cNvSpPr>
          <p:nvPr/>
        </p:nvSpPr>
        <p:spPr bwMode="auto">
          <a:xfrm>
            <a:off x="952500" y="2063220"/>
            <a:ext cx="7531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744"/>
          <p:cNvSpPr txBox="1">
            <a:spLocks noChangeArrowheads="1"/>
          </p:cNvSpPr>
          <p:nvPr/>
        </p:nvSpPr>
        <p:spPr bwMode="auto">
          <a:xfrm rot="16200000">
            <a:off x="-44450" y="3012545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Depth</a:t>
            </a:r>
          </a:p>
        </p:txBody>
      </p:sp>
      <p:sp>
        <p:nvSpPr>
          <p:cNvPr id="31" name="Text Box 745"/>
          <p:cNvSpPr txBox="1">
            <a:spLocks noChangeArrowheads="1"/>
          </p:cNvSpPr>
          <p:nvPr/>
        </p:nvSpPr>
        <p:spPr bwMode="auto">
          <a:xfrm>
            <a:off x="609600" y="1910820"/>
            <a:ext cx="35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32" name="Text Box 746"/>
          <p:cNvSpPr txBox="1">
            <a:spLocks noChangeArrowheads="1"/>
          </p:cNvSpPr>
          <p:nvPr/>
        </p:nvSpPr>
        <p:spPr bwMode="auto">
          <a:xfrm>
            <a:off x="317500" y="517472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300</a:t>
            </a:r>
          </a:p>
        </p:txBody>
      </p:sp>
      <p:sp>
        <p:nvSpPr>
          <p:cNvPr id="33" name="Freeform 748"/>
          <p:cNvSpPr>
            <a:spLocks/>
          </p:cNvSpPr>
          <p:nvPr/>
        </p:nvSpPr>
        <p:spPr bwMode="auto">
          <a:xfrm>
            <a:off x="952500" y="1434570"/>
            <a:ext cx="7556500" cy="603250"/>
          </a:xfrm>
          <a:custGeom>
            <a:avLst/>
            <a:gdLst>
              <a:gd name="T0" fmla="*/ 0 w 4760"/>
              <a:gd name="T1" fmla="*/ 372 h 380"/>
              <a:gd name="T2" fmla="*/ 496 w 4760"/>
              <a:gd name="T3" fmla="*/ 372 h 380"/>
              <a:gd name="T4" fmla="*/ 856 w 4760"/>
              <a:gd name="T5" fmla="*/ 348 h 380"/>
              <a:gd name="T6" fmla="*/ 960 w 4760"/>
              <a:gd name="T7" fmla="*/ 292 h 380"/>
              <a:gd name="T8" fmla="*/ 1160 w 4760"/>
              <a:gd name="T9" fmla="*/ 196 h 380"/>
              <a:gd name="T10" fmla="*/ 1320 w 4760"/>
              <a:gd name="T11" fmla="*/ 156 h 380"/>
              <a:gd name="T12" fmla="*/ 1464 w 4760"/>
              <a:gd name="T13" fmla="*/ 132 h 380"/>
              <a:gd name="T14" fmla="*/ 1672 w 4760"/>
              <a:gd name="T15" fmla="*/ 28 h 380"/>
              <a:gd name="T16" fmla="*/ 2080 w 4760"/>
              <a:gd name="T17" fmla="*/ 12 h 380"/>
              <a:gd name="T18" fmla="*/ 2368 w 4760"/>
              <a:gd name="T19" fmla="*/ 12 h 380"/>
              <a:gd name="T20" fmla="*/ 2656 w 4760"/>
              <a:gd name="T21" fmla="*/ 84 h 380"/>
              <a:gd name="T22" fmla="*/ 2920 w 4760"/>
              <a:gd name="T23" fmla="*/ 188 h 380"/>
              <a:gd name="T24" fmla="*/ 3200 w 4760"/>
              <a:gd name="T25" fmla="*/ 308 h 380"/>
              <a:gd name="T26" fmla="*/ 3520 w 4760"/>
              <a:gd name="T27" fmla="*/ 348 h 380"/>
              <a:gd name="T28" fmla="*/ 3768 w 4760"/>
              <a:gd name="T29" fmla="*/ 364 h 380"/>
              <a:gd name="T30" fmla="*/ 4760 w 4760"/>
              <a:gd name="T31" fmla="*/ 38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60" h="380">
                <a:moveTo>
                  <a:pt x="0" y="372"/>
                </a:moveTo>
                <a:cubicBezTo>
                  <a:pt x="176" y="374"/>
                  <a:pt x="353" y="376"/>
                  <a:pt x="496" y="372"/>
                </a:cubicBezTo>
                <a:cubicBezTo>
                  <a:pt x="639" y="368"/>
                  <a:pt x="779" y="361"/>
                  <a:pt x="856" y="348"/>
                </a:cubicBezTo>
                <a:cubicBezTo>
                  <a:pt x="933" y="335"/>
                  <a:pt x="909" y="317"/>
                  <a:pt x="960" y="292"/>
                </a:cubicBezTo>
                <a:cubicBezTo>
                  <a:pt x="1011" y="267"/>
                  <a:pt x="1100" y="219"/>
                  <a:pt x="1160" y="196"/>
                </a:cubicBezTo>
                <a:cubicBezTo>
                  <a:pt x="1220" y="173"/>
                  <a:pt x="1269" y="167"/>
                  <a:pt x="1320" y="156"/>
                </a:cubicBezTo>
                <a:cubicBezTo>
                  <a:pt x="1371" y="145"/>
                  <a:pt x="1405" y="153"/>
                  <a:pt x="1464" y="132"/>
                </a:cubicBezTo>
                <a:cubicBezTo>
                  <a:pt x="1523" y="111"/>
                  <a:pt x="1569" y="48"/>
                  <a:pt x="1672" y="28"/>
                </a:cubicBezTo>
                <a:cubicBezTo>
                  <a:pt x="1775" y="8"/>
                  <a:pt x="1964" y="15"/>
                  <a:pt x="2080" y="12"/>
                </a:cubicBezTo>
                <a:cubicBezTo>
                  <a:pt x="2196" y="9"/>
                  <a:pt x="2272" y="0"/>
                  <a:pt x="2368" y="12"/>
                </a:cubicBezTo>
                <a:cubicBezTo>
                  <a:pt x="2464" y="24"/>
                  <a:pt x="2564" y="55"/>
                  <a:pt x="2656" y="84"/>
                </a:cubicBezTo>
                <a:cubicBezTo>
                  <a:pt x="2748" y="113"/>
                  <a:pt x="2829" y="151"/>
                  <a:pt x="2920" y="188"/>
                </a:cubicBezTo>
                <a:cubicBezTo>
                  <a:pt x="3011" y="225"/>
                  <a:pt x="3100" y="281"/>
                  <a:pt x="3200" y="308"/>
                </a:cubicBezTo>
                <a:cubicBezTo>
                  <a:pt x="3300" y="335"/>
                  <a:pt x="3425" y="339"/>
                  <a:pt x="3520" y="348"/>
                </a:cubicBezTo>
                <a:cubicBezTo>
                  <a:pt x="3615" y="357"/>
                  <a:pt x="3561" y="359"/>
                  <a:pt x="3768" y="364"/>
                </a:cubicBezTo>
                <a:cubicBezTo>
                  <a:pt x="3975" y="369"/>
                  <a:pt x="4367" y="374"/>
                  <a:pt x="4760" y="380"/>
                </a:cubicBezTo>
              </a:path>
            </a:pathLst>
          </a:custGeom>
          <a:noFill/>
          <a:ln w="19050" cmpd="sng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49"/>
          <p:cNvSpPr txBox="1">
            <a:spLocks noChangeArrowheads="1"/>
          </p:cNvSpPr>
          <p:nvPr/>
        </p:nvSpPr>
        <p:spPr bwMode="auto">
          <a:xfrm>
            <a:off x="444500" y="1148820"/>
            <a:ext cx="52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35" name="Text Box 750"/>
          <p:cNvSpPr txBox="1">
            <a:spLocks noChangeArrowheads="1"/>
          </p:cNvSpPr>
          <p:nvPr/>
        </p:nvSpPr>
        <p:spPr bwMode="auto">
          <a:xfrm>
            <a:off x="3416300" y="1567920"/>
            <a:ext cx="181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FF00"/>
                </a:solidFill>
              </a:rPr>
              <a:t>Chlorophyll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78993" y="6319004"/>
            <a:ext cx="188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(months)</a:t>
            </a:r>
            <a:endParaRPr lang="en-US" dirty="0"/>
          </a:p>
        </p:txBody>
      </p:sp>
      <p:sp>
        <p:nvSpPr>
          <p:cNvPr id="217" name="TextBox 216"/>
          <p:cNvSpPr txBox="1"/>
          <p:nvPr/>
        </p:nvSpPr>
        <p:spPr>
          <a:xfrm>
            <a:off x="5467881" y="4046191"/>
            <a:ext cx="2950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Will affect number of generations during summer (since T affects development time)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8336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will temperature affect cycle?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17500" y="1148820"/>
            <a:ext cx="8445500" cy="5539516"/>
            <a:chOff x="317500" y="850900"/>
            <a:chExt cx="8445500" cy="5539516"/>
          </a:xfrm>
        </p:grpSpPr>
        <p:sp>
          <p:nvSpPr>
            <p:cNvPr id="4" name="Line 5"/>
            <p:cNvSpPr>
              <a:spLocks noChangeShapeType="1"/>
            </p:cNvSpPr>
            <p:nvPr/>
          </p:nvSpPr>
          <p:spPr bwMode="auto">
            <a:xfrm flipV="1">
              <a:off x="1041400" y="5219700"/>
              <a:ext cx="7607300" cy="25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850900" y="5537200"/>
              <a:ext cx="79121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Jan			        </a:t>
              </a:r>
              <a:r>
                <a:rPr lang="en-US" dirty="0" smtClean="0"/>
                <a:t>                             </a:t>
              </a:r>
              <a:r>
                <a:rPr lang="en-US" dirty="0"/>
                <a:t>Jun			    </a:t>
              </a:r>
              <a:r>
                <a:rPr lang="en-US" dirty="0" smtClean="0"/>
                <a:t>                                 </a:t>
              </a:r>
              <a:r>
                <a:rPr lang="en-US" dirty="0"/>
                <a:t>Dec</a:t>
              </a:r>
            </a:p>
          </p:txBody>
        </p:sp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1752600" y="19685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0"/>
            <p:cNvGrpSpPr>
              <a:grpSpLocks/>
            </p:cNvGrpSpPr>
            <p:nvPr/>
          </p:nvGrpSpPr>
          <p:grpSpPr bwMode="auto">
            <a:xfrm>
              <a:off x="1905000" y="1917700"/>
              <a:ext cx="304800" cy="304800"/>
              <a:chOff x="4320" y="1776"/>
              <a:chExt cx="252" cy="240"/>
            </a:xfrm>
          </p:grpSpPr>
          <p:sp>
            <p:nvSpPr>
              <p:cNvPr id="210" name="Oval 51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Line 52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Line 53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Line 54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Line 55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Line 56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" name="Line 57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Oval 429"/>
            <p:cNvSpPr>
              <a:spLocks noChangeArrowheads="1"/>
            </p:cNvSpPr>
            <p:nvPr/>
          </p:nvSpPr>
          <p:spPr bwMode="auto">
            <a:xfrm>
              <a:off x="3708400" y="20320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" name="Group 430"/>
            <p:cNvGrpSpPr>
              <a:grpSpLocks/>
            </p:cNvGrpSpPr>
            <p:nvPr/>
          </p:nvGrpSpPr>
          <p:grpSpPr bwMode="auto">
            <a:xfrm>
              <a:off x="3860800" y="1981200"/>
              <a:ext cx="304800" cy="304800"/>
              <a:chOff x="4320" y="1776"/>
              <a:chExt cx="252" cy="240"/>
            </a:xfrm>
          </p:grpSpPr>
          <p:sp>
            <p:nvSpPr>
              <p:cNvPr id="203" name="Oval 431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Line 432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Line 433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Line 434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Line 435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Line 436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Line 437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Oval 510"/>
            <p:cNvSpPr>
              <a:spLocks noChangeArrowheads="1"/>
            </p:cNvSpPr>
            <p:nvPr/>
          </p:nvSpPr>
          <p:spPr bwMode="auto">
            <a:xfrm>
              <a:off x="5207000" y="21590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" name="Group 511"/>
            <p:cNvGrpSpPr>
              <a:grpSpLocks/>
            </p:cNvGrpSpPr>
            <p:nvPr/>
          </p:nvGrpSpPr>
          <p:grpSpPr bwMode="auto">
            <a:xfrm>
              <a:off x="5461000" y="2120900"/>
              <a:ext cx="304800" cy="304800"/>
              <a:chOff x="4320" y="1776"/>
              <a:chExt cx="252" cy="240"/>
            </a:xfrm>
          </p:grpSpPr>
          <p:sp>
            <p:nvSpPr>
              <p:cNvPr id="196" name="Oval 512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Line 513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Line 514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515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Line 516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Line 517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Line 518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566"/>
            <p:cNvGrpSpPr>
              <a:grpSpLocks/>
            </p:cNvGrpSpPr>
            <p:nvPr/>
          </p:nvGrpSpPr>
          <p:grpSpPr bwMode="auto">
            <a:xfrm>
              <a:off x="6197600" y="4152900"/>
              <a:ext cx="711200" cy="863600"/>
              <a:chOff x="3264" y="1200"/>
              <a:chExt cx="576" cy="672"/>
            </a:xfrm>
          </p:grpSpPr>
          <p:grpSp>
            <p:nvGrpSpPr>
              <p:cNvPr id="172" name="Group 567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175" name="Group 568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181" name="Group 569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83" name="Oval 5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Line 5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Rectangle 5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Line 5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7" name="Line 57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8" name="Line 57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9" name="Line 57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Line 57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Line 5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" name="Line 5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" name="Line 5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" name="Line 5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" name="Line 5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82" name="Oval 583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6" name="Line 584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58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Line 58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Line 587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Line 588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3" name="Line 589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" name="Line 590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591"/>
            <p:cNvGrpSpPr>
              <a:grpSpLocks/>
            </p:cNvGrpSpPr>
            <p:nvPr/>
          </p:nvGrpSpPr>
          <p:grpSpPr bwMode="auto">
            <a:xfrm>
              <a:off x="1028700" y="2171700"/>
              <a:ext cx="838200" cy="1219200"/>
              <a:chOff x="3264" y="1200"/>
              <a:chExt cx="576" cy="672"/>
            </a:xfrm>
          </p:grpSpPr>
          <p:grpSp>
            <p:nvGrpSpPr>
              <p:cNvPr id="148" name="Group 592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151" name="Group 593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157" name="Group 594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59" name="Oval 5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5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Rectangle 5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59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3" name="Line 59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Line 60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Line 60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Line 60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Line 6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6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9" name="Line 6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0" name="Line 6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1" name="Line 6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58" name="Oval 608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2" name="Line 609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Line 61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Line 61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Line 612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Line 613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9" name="Line 614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Line 615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" name="Line 617"/>
            <p:cNvSpPr>
              <a:spLocks noChangeShapeType="1"/>
            </p:cNvSpPr>
            <p:nvPr/>
          </p:nvSpPr>
          <p:spPr bwMode="auto">
            <a:xfrm flipH="1" flipV="1">
              <a:off x="2603500" y="20320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618"/>
            <p:cNvGrpSpPr>
              <a:grpSpLocks/>
            </p:cNvGrpSpPr>
            <p:nvPr/>
          </p:nvGrpSpPr>
          <p:grpSpPr bwMode="auto">
            <a:xfrm>
              <a:off x="2209800" y="2400300"/>
              <a:ext cx="762000" cy="762000"/>
              <a:chOff x="3984" y="2208"/>
              <a:chExt cx="576" cy="576"/>
            </a:xfrm>
          </p:grpSpPr>
          <p:grpSp>
            <p:nvGrpSpPr>
              <p:cNvPr id="127" name="Group 619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133" name="Group 620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35" name="Oval 62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Line 622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623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Line 624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Line 6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Line 6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Line 6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Line 6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Line 629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Line 630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Line 631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Line 632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Line 633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4" name="Oval 634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Line 635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Line 636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Line 637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Line 638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Line 639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Line 640"/>
            <p:cNvSpPr>
              <a:spLocks noChangeShapeType="1"/>
            </p:cNvSpPr>
            <p:nvPr/>
          </p:nvSpPr>
          <p:spPr bwMode="auto">
            <a:xfrm flipH="1" flipV="1">
              <a:off x="4483100" y="20193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641"/>
            <p:cNvSpPr>
              <a:spLocks noChangeShapeType="1"/>
            </p:cNvSpPr>
            <p:nvPr/>
          </p:nvSpPr>
          <p:spPr bwMode="auto">
            <a:xfrm flipH="1" flipV="1">
              <a:off x="3263900" y="2006600"/>
              <a:ext cx="38100" cy="2616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642"/>
            <p:cNvSpPr>
              <a:spLocks noChangeShapeType="1"/>
            </p:cNvSpPr>
            <p:nvPr/>
          </p:nvSpPr>
          <p:spPr bwMode="auto">
            <a:xfrm flipH="1" flipV="1">
              <a:off x="4940300" y="2120900"/>
              <a:ext cx="50800" cy="25527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643"/>
            <p:cNvSpPr>
              <a:spLocks noChangeShapeType="1"/>
            </p:cNvSpPr>
            <p:nvPr/>
          </p:nvSpPr>
          <p:spPr bwMode="auto">
            <a:xfrm flipH="1" flipV="1">
              <a:off x="6096000" y="21336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" name="Group 644"/>
            <p:cNvGrpSpPr>
              <a:grpSpLocks/>
            </p:cNvGrpSpPr>
            <p:nvPr/>
          </p:nvGrpSpPr>
          <p:grpSpPr bwMode="auto">
            <a:xfrm>
              <a:off x="2895600" y="3022600"/>
              <a:ext cx="838200" cy="1219200"/>
              <a:chOff x="3264" y="1200"/>
              <a:chExt cx="576" cy="672"/>
            </a:xfrm>
          </p:grpSpPr>
          <p:grpSp>
            <p:nvGrpSpPr>
              <p:cNvPr id="103" name="Group 645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106" name="Group 646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112" name="Group 647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14" name="Oval 6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" name="Line 6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" name="Rectangle 6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" name="Line 6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" name="Line 65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" name="Line 65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" name="Line 65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" name="Line 65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" name="Line 6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" name="Line 6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4" name="Line 6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5" name="Line 65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6" name="Line 6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" name="Oval 661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7" name="Line 662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Line 663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Line 664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Line 66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Line 66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4" name="Line 667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Line 668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669"/>
            <p:cNvGrpSpPr>
              <a:grpSpLocks/>
            </p:cNvGrpSpPr>
            <p:nvPr/>
          </p:nvGrpSpPr>
          <p:grpSpPr bwMode="auto">
            <a:xfrm>
              <a:off x="4572000" y="3009900"/>
              <a:ext cx="838200" cy="1219200"/>
              <a:chOff x="3264" y="1200"/>
              <a:chExt cx="576" cy="672"/>
            </a:xfrm>
          </p:grpSpPr>
          <p:grpSp>
            <p:nvGrpSpPr>
              <p:cNvPr id="79" name="Group 670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82" name="Group 671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88" name="Group 672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90" name="Oval 6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1" name="Line 6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Rectangle 6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" name="Line 6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" name="Line 67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" name="Line 67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6" name="Line 67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Line 68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Line 6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Line 6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Line 6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Line 6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" name="Line 6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9" name="Oval 686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3" name="Line 687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Line 688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Line 689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Line 69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69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0" name="Line 692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Line 693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" name="Group 694"/>
            <p:cNvGrpSpPr>
              <a:grpSpLocks/>
            </p:cNvGrpSpPr>
            <p:nvPr/>
          </p:nvGrpSpPr>
          <p:grpSpPr bwMode="auto">
            <a:xfrm>
              <a:off x="4076700" y="2324100"/>
              <a:ext cx="762000" cy="762000"/>
              <a:chOff x="3984" y="2208"/>
              <a:chExt cx="576" cy="576"/>
            </a:xfrm>
          </p:grpSpPr>
          <p:grpSp>
            <p:nvGrpSpPr>
              <p:cNvPr id="58" name="Group 695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64" name="Group 696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66" name="Oval 69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Line 698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Rectangle 699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Line 700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Line 7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Line 7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Line 7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Line 7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Line 705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Line 706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Line 7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Line 708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0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5" name="Oval 710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9" name="Line 711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7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Line 7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714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715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716"/>
            <p:cNvGrpSpPr>
              <a:grpSpLocks/>
            </p:cNvGrpSpPr>
            <p:nvPr/>
          </p:nvGrpSpPr>
          <p:grpSpPr bwMode="auto">
            <a:xfrm>
              <a:off x="5702300" y="2476500"/>
              <a:ext cx="762000" cy="762000"/>
              <a:chOff x="3984" y="2208"/>
              <a:chExt cx="576" cy="576"/>
            </a:xfrm>
          </p:grpSpPr>
          <p:grpSp>
            <p:nvGrpSpPr>
              <p:cNvPr id="37" name="Group 717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43" name="Group 718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45" name="Oval 7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Line 720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Rectangle 721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Line 722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Line 7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Line 7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Line 7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Line 7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Line 727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Line 728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Line 72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Line 73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Line 731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" name="Oval 732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8" name="Line 733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734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735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736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737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  <a:ext uri="{AF507438-7753-43e0-B8FC-AC1667EBCBE1}">
  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" name="Line 738"/>
            <p:cNvSpPr>
              <a:spLocks noChangeShapeType="1"/>
            </p:cNvSpPr>
            <p:nvPr/>
          </p:nvSpPr>
          <p:spPr bwMode="auto">
            <a:xfrm>
              <a:off x="6959600" y="4483100"/>
              <a:ext cx="172720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739"/>
            <p:cNvSpPr>
              <a:spLocks noChangeShapeType="1"/>
            </p:cNvSpPr>
            <p:nvPr/>
          </p:nvSpPr>
          <p:spPr bwMode="auto">
            <a:xfrm flipV="1">
              <a:off x="698500" y="3429000"/>
              <a:ext cx="749300" cy="10795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740"/>
            <p:cNvSpPr txBox="1">
              <a:spLocks noChangeArrowheads="1"/>
            </p:cNvSpPr>
            <p:nvPr/>
          </p:nvSpPr>
          <p:spPr bwMode="auto">
            <a:xfrm>
              <a:off x="1917700" y="3733800"/>
              <a:ext cx="2235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Vertical Migration</a:t>
              </a:r>
            </a:p>
          </p:txBody>
        </p:sp>
        <p:sp>
          <p:nvSpPr>
            <p:cNvPr id="27" name="Text Box 741"/>
            <p:cNvSpPr txBox="1">
              <a:spLocks noChangeArrowheads="1"/>
            </p:cNvSpPr>
            <p:nvPr/>
          </p:nvSpPr>
          <p:spPr bwMode="auto">
            <a:xfrm>
              <a:off x="7124700" y="4427350"/>
              <a:ext cx="13843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chemeClr val="hlink"/>
                  </a:solidFill>
                </a:rPr>
                <a:t>Dormant phase</a:t>
              </a:r>
            </a:p>
          </p:txBody>
        </p:sp>
        <p:sp>
          <p:nvSpPr>
            <p:cNvPr id="28" name="Rectangle 742"/>
            <p:cNvSpPr>
              <a:spLocks noChangeArrowheads="1"/>
            </p:cNvSpPr>
            <p:nvPr/>
          </p:nvSpPr>
          <p:spPr bwMode="auto">
            <a:xfrm>
              <a:off x="939800" y="1092200"/>
              <a:ext cx="7556500" cy="4013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43"/>
            <p:cNvSpPr>
              <a:spLocks noChangeShapeType="1"/>
            </p:cNvSpPr>
            <p:nvPr/>
          </p:nvSpPr>
          <p:spPr bwMode="auto">
            <a:xfrm>
              <a:off x="952500" y="1765300"/>
              <a:ext cx="7531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744"/>
            <p:cNvSpPr txBox="1">
              <a:spLocks noChangeArrowheads="1"/>
            </p:cNvSpPr>
            <p:nvPr/>
          </p:nvSpPr>
          <p:spPr bwMode="auto">
            <a:xfrm rot="16200000">
              <a:off x="-44450" y="2714625"/>
              <a:ext cx="1435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Depth</a:t>
              </a:r>
            </a:p>
          </p:txBody>
        </p:sp>
        <p:sp>
          <p:nvSpPr>
            <p:cNvPr id="31" name="Text Box 745"/>
            <p:cNvSpPr txBox="1">
              <a:spLocks noChangeArrowheads="1"/>
            </p:cNvSpPr>
            <p:nvPr/>
          </p:nvSpPr>
          <p:spPr bwMode="auto">
            <a:xfrm>
              <a:off x="609600" y="1612900"/>
              <a:ext cx="355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" name="Text Box 746"/>
            <p:cNvSpPr txBox="1">
              <a:spLocks noChangeArrowheads="1"/>
            </p:cNvSpPr>
            <p:nvPr/>
          </p:nvSpPr>
          <p:spPr bwMode="auto">
            <a:xfrm>
              <a:off x="317500" y="4876800"/>
              <a:ext cx="1219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300</a:t>
              </a:r>
            </a:p>
          </p:txBody>
        </p:sp>
        <p:sp>
          <p:nvSpPr>
            <p:cNvPr id="33" name="Freeform 748"/>
            <p:cNvSpPr>
              <a:spLocks/>
            </p:cNvSpPr>
            <p:nvPr/>
          </p:nvSpPr>
          <p:spPr bwMode="auto">
            <a:xfrm>
              <a:off x="952500" y="1136650"/>
              <a:ext cx="7556500" cy="603250"/>
            </a:xfrm>
            <a:custGeom>
              <a:avLst/>
              <a:gdLst>
                <a:gd name="T0" fmla="*/ 0 w 4760"/>
                <a:gd name="T1" fmla="*/ 372 h 380"/>
                <a:gd name="T2" fmla="*/ 496 w 4760"/>
                <a:gd name="T3" fmla="*/ 372 h 380"/>
                <a:gd name="T4" fmla="*/ 856 w 4760"/>
                <a:gd name="T5" fmla="*/ 348 h 380"/>
                <a:gd name="T6" fmla="*/ 960 w 4760"/>
                <a:gd name="T7" fmla="*/ 292 h 380"/>
                <a:gd name="T8" fmla="*/ 1160 w 4760"/>
                <a:gd name="T9" fmla="*/ 196 h 380"/>
                <a:gd name="T10" fmla="*/ 1320 w 4760"/>
                <a:gd name="T11" fmla="*/ 156 h 380"/>
                <a:gd name="T12" fmla="*/ 1464 w 4760"/>
                <a:gd name="T13" fmla="*/ 132 h 380"/>
                <a:gd name="T14" fmla="*/ 1672 w 4760"/>
                <a:gd name="T15" fmla="*/ 28 h 380"/>
                <a:gd name="T16" fmla="*/ 2080 w 4760"/>
                <a:gd name="T17" fmla="*/ 12 h 380"/>
                <a:gd name="T18" fmla="*/ 2368 w 4760"/>
                <a:gd name="T19" fmla="*/ 12 h 380"/>
                <a:gd name="T20" fmla="*/ 2656 w 4760"/>
                <a:gd name="T21" fmla="*/ 84 h 380"/>
                <a:gd name="T22" fmla="*/ 2920 w 4760"/>
                <a:gd name="T23" fmla="*/ 188 h 380"/>
                <a:gd name="T24" fmla="*/ 3200 w 4760"/>
                <a:gd name="T25" fmla="*/ 308 h 380"/>
                <a:gd name="T26" fmla="*/ 3520 w 4760"/>
                <a:gd name="T27" fmla="*/ 348 h 380"/>
                <a:gd name="T28" fmla="*/ 3768 w 4760"/>
                <a:gd name="T29" fmla="*/ 364 h 380"/>
                <a:gd name="T30" fmla="*/ 4760 w 4760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60" h="380">
                  <a:moveTo>
                    <a:pt x="0" y="372"/>
                  </a:moveTo>
                  <a:cubicBezTo>
                    <a:pt x="176" y="374"/>
                    <a:pt x="353" y="376"/>
                    <a:pt x="496" y="372"/>
                  </a:cubicBezTo>
                  <a:cubicBezTo>
                    <a:pt x="639" y="368"/>
                    <a:pt x="779" y="361"/>
                    <a:pt x="856" y="348"/>
                  </a:cubicBezTo>
                  <a:cubicBezTo>
                    <a:pt x="933" y="335"/>
                    <a:pt x="909" y="317"/>
                    <a:pt x="960" y="292"/>
                  </a:cubicBezTo>
                  <a:cubicBezTo>
                    <a:pt x="1011" y="267"/>
                    <a:pt x="1100" y="219"/>
                    <a:pt x="1160" y="196"/>
                  </a:cubicBezTo>
                  <a:cubicBezTo>
                    <a:pt x="1220" y="173"/>
                    <a:pt x="1269" y="167"/>
                    <a:pt x="1320" y="156"/>
                  </a:cubicBezTo>
                  <a:cubicBezTo>
                    <a:pt x="1371" y="145"/>
                    <a:pt x="1405" y="153"/>
                    <a:pt x="1464" y="132"/>
                  </a:cubicBezTo>
                  <a:cubicBezTo>
                    <a:pt x="1523" y="111"/>
                    <a:pt x="1569" y="48"/>
                    <a:pt x="1672" y="28"/>
                  </a:cubicBezTo>
                  <a:cubicBezTo>
                    <a:pt x="1775" y="8"/>
                    <a:pt x="1964" y="15"/>
                    <a:pt x="2080" y="12"/>
                  </a:cubicBezTo>
                  <a:cubicBezTo>
                    <a:pt x="2196" y="9"/>
                    <a:pt x="2272" y="0"/>
                    <a:pt x="2368" y="12"/>
                  </a:cubicBezTo>
                  <a:cubicBezTo>
                    <a:pt x="2464" y="24"/>
                    <a:pt x="2564" y="55"/>
                    <a:pt x="2656" y="84"/>
                  </a:cubicBezTo>
                  <a:cubicBezTo>
                    <a:pt x="2748" y="113"/>
                    <a:pt x="2829" y="151"/>
                    <a:pt x="2920" y="188"/>
                  </a:cubicBezTo>
                  <a:cubicBezTo>
                    <a:pt x="3011" y="225"/>
                    <a:pt x="3100" y="281"/>
                    <a:pt x="3200" y="308"/>
                  </a:cubicBezTo>
                  <a:cubicBezTo>
                    <a:pt x="3300" y="335"/>
                    <a:pt x="3425" y="339"/>
                    <a:pt x="3520" y="348"/>
                  </a:cubicBezTo>
                  <a:cubicBezTo>
                    <a:pt x="3615" y="357"/>
                    <a:pt x="3561" y="359"/>
                    <a:pt x="3768" y="364"/>
                  </a:cubicBezTo>
                  <a:cubicBezTo>
                    <a:pt x="3975" y="369"/>
                    <a:pt x="4367" y="374"/>
                    <a:pt x="4760" y="380"/>
                  </a:cubicBezTo>
                </a:path>
              </a:pathLst>
            </a:custGeom>
            <a:noFill/>
            <a:ln w="19050" cmpd="sng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 Box 749"/>
            <p:cNvSpPr txBox="1">
              <a:spLocks noChangeArrowheads="1"/>
            </p:cNvSpPr>
            <p:nvPr/>
          </p:nvSpPr>
          <p:spPr bwMode="auto">
            <a:xfrm>
              <a:off x="444500" y="850900"/>
              <a:ext cx="5207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10</a:t>
              </a:r>
            </a:p>
          </p:txBody>
        </p:sp>
        <p:sp>
          <p:nvSpPr>
            <p:cNvPr id="35" name="Text Box 750"/>
            <p:cNvSpPr txBox="1">
              <a:spLocks noChangeArrowheads="1"/>
            </p:cNvSpPr>
            <p:nvPr/>
          </p:nvSpPr>
          <p:spPr bwMode="auto">
            <a:xfrm>
              <a:off x="3416300" y="1270000"/>
              <a:ext cx="1816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FF00"/>
                  </a:solidFill>
                </a:rPr>
                <a:t>Chlorophyll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78993" y="6021084"/>
              <a:ext cx="1883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(months)</a:t>
              </a:r>
              <a:endParaRPr lang="en-US" dirty="0"/>
            </a:p>
          </p:txBody>
        </p:sp>
      </p:grpSp>
      <p:sp>
        <p:nvSpPr>
          <p:cNvPr id="217" name="TextBox 216"/>
          <p:cNvSpPr txBox="1"/>
          <p:nvPr/>
        </p:nvSpPr>
        <p:spPr>
          <a:xfrm>
            <a:off x="6271608" y="3262323"/>
            <a:ext cx="2312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Will affect lipid stores before going dormant, so length of dormancy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6918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747</Words>
  <Application>Microsoft Macintosh PowerPoint</Application>
  <PresentationFormat>On-screen Show (4:3)</PresentationFormat>
  <Paragraphs>134</Paragraphs>
  <Slides>28</Slides>
  <Notes>0</Notes>
  <HiddenSlides>0</HiddenSlides>
  <MMClips>1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Worksheet</vt:lpstr>
      <vt:lpstr>Cranking up the Heat: Impacts of the Marine Heatwave on Copepod dynamics</vt:lpstr>
      <vt:lpstr>Marine heatwave of 2014-2016 aka “The Blob”</vt:lpstr>
      <vt:lpstr>Copepods are dominant consumer: response to T, but almost never modeled as such…..</vt:lpstr>
      <vt:lpstr>MHW had big impacts on surface and importantly SUBSURFACE properties</vt:lpstr>
      <vt:lpstr>C. pacificus life cycle</vt:lpstr>
      <vt:lpstr>How will temperature affect cycle?</vt:lpstr>
      <vt:lpstr>How will temperature affect cycle?</vt:lpstr>
      <vt:lpstr>How will temperature affect cycle?</vt:lpstr>
      <vt:lpstr>How will temperature affect cycle?</vt:lpstr>
      <vt:lpstr>Why does this matter to fisheries?</vt:lpstr>
      <vt:lpstr>Why does this matter to fisheries?</vt:lpstr>
      <vt:lpstr>Why does this matter to fisheries?</vt:lpstr>
      <vt:lpstr>Why does this matter to fisheries?</vt:lpstr>
      <vt:lpstr>Approach:</vt:lpstr>
      <vt:lpstr>The Calanus IBM: 101</vt:lpstr>
      <vt:lpstr>Model runs:</vt:lpstr>
      <vt:lpstr>Temperature Forcing</vt:lpstr>
      <vt:lpstr>Prey forcing</vt:lpstr>
      <vt:lpstr>Example model run</vt:lpstr>
      <vt:lpstr>Results, Upwelling as Prey: Egg production</vt:lpstr>
      <vt:lpstr>Results, Upwelling as Prey: Adult Sizes</vt:lpstr>
      <vt:lpstr>Results, Upwelling as Prey: Fat content (fraction lipids)</vt:lpstr>
      <vt:lpstr>Results, Upwelling as Prey: Timing, Wake and Sleep times</vt:lpstr>
      <vt:lpstr>Results, SeaWifs as Prey: Egg production</vt:lpstr>
      <vt:lpstr>Results, SeaWifs as Prey: Adult Size</vt:lpstr>
      <vt:lpstr>Results, SeaWifs as Prey: Fat content</vt:lpstr>
      <vt:lpstr>Results, SeaWifs as Prey: Timing</vt:lpstr>
      <vt:lpstr>Conclusions: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the Marine Heatwave on Copepod dynamics</dc:title>
  <dc:creator>andrew</dc:creator>
  <cp:lastModifiedBy>al</cp:lastModifiedBy>
  <cp:revision>35</cp:revision>
  <dcterms:created xsi:type="dcterms:W3CDTF">2017-09-26T02:26:13Z</dcterms:created>
  <dcterms:modified xsi:type="dcterms:W3CDTF">2017-09-26T02:32:34Z</dcterms:modified>
</cp:coreProperties>
</file>